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248" r:id="rId1"/>
  </p:sldMasterIdLst>
  <p:notesMasterIdLst>
    <p:notesMasterId r:id="rId17"/>
  </p:notesMasterIdLst>
  <p:handoutMasterIdLst>
    <p:handoutMasterId r:id="rId18"/>
  </p:handoutMasterIdLst>
  <p:sldIdLst>
    <p:sldId id="4209" r:id="rId2"/>
    <p:sldId id="2937" r:id="rId3"/>
    <p:sldId id="4477" r:id="rId4"/>
    <p:sldId id="2933" r:id="rId5"/>
    <p:sldId id="4478" r:id="rId6"/>
    <p:sldId id="4481" r:id="rId7"/>
    <p:sldId id="4482" r:id="rId8"/>
    <p:sldId id="4484" r:id="rId9"/>
    <p:sldId id="4480" r:id="rId10"/>
    <p:sldId id="4483" r:id="rId11"/>
    <p:sldId id="4485" r:id="rId12"/>
    <p:sldId id="4486" r:id="rId13"/>
    <p:sldId id="769" r:id="rId14"/>
    <p:sldId id="832" r:id="rId15"/>
    <p:sldId id="4164" r:id="rId16"/>
  </p:sldIdLst>
  <p:sldSz cx="18288000" cy="10288588"/>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687617"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1375235"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2062852"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275047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3438086" algn="l" defTabSz="1375235" rtl="0" eaLnBrk="1" latinLnBrk="0" hangingPunct="1">
      <a:defRPr kern="1200">
        <a:solidFill>
          <a:schemeClr val="tx1"/>
        </a:solidFill>
        <a:latin typeface="Calibri" panose="020F0502020204030204" pitchFamily="34" charset="0"/>
        <a:ea typeface="+mn-ea"/>
        <a:cs typeface="+mn-cs"/>
      </a:defRPr>
    </a:lvl6pPr>
    <a:lvl7pPr marL="4125703" algn="l" defTabSz="1375235" rtl="0" eaLnBrk="1" latinLnBrk="0" hangingPunct="1">
      <a:defRPr kern="1200">
        <a:solidFill>
          <a:schemeClr val="tx1"/>
        </a:solidFill>
        <a:latin typeface="Calibri" panose="020F0502020204030204" pitchFamily="34" charset="0"/>
        <a:ea typeface="+mn-ea"/>
        <a:cs typeface="+mn-cs"/>
      </a:defRPr>
    </a:lvl7pPr>
    <a:lvl8pPr marL="4813320" algn="l" defTabSz="1375235" rtl="0" eaLnBrk="1" latinLnBrk="0" hangingPunct="1">
      <a:defRPr kern="1200">
        <a:solidFill>
          <a:schemeClr val="tx1"/>
        </a:solidFill>
        <a:latin typeface="Calibri" panose="020F0502020204030204" pitchFamily="34" charset="0"/>
        <a:ea typeface="+mn-ea"/>
        <a:cs typeface="+mn-cs"/>
      </a:defRPr>
    </a:lvl8pPr>
    <a:lvl9pPr marL="5500937" algn="l" defTabSz="1375235"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2C52"/>
    <a:srgbClr val="23789A"/>
    <a:srgbClr val="1BC1B0"/>
    <a:srgbClr val="FE6F75"/>
    <a:srgbClr val="F9C55B"/>
    <a:srgbClr val="04C4DE"/>
    <a:srgbClr val="FFCF54"/>
    <a:srgbClr val="FEBC52"/>
    <a:srgbClr val="82B53F"/>
    <a:srgbClr val="232B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Светлый стиль 3 — акцент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90" autoAdjust="0"/>
    <p:restoredTop sz="89214" autoAdjust="0"/>
  </p:normalViewPr>
  <p:slideViewPr>
    <p:cSldViewPr snapToGrid="0">
      <p:cViewPr varScale="1">
        <p:scale>
          <a:sx n="64" d="100"/>
          <a:sy n="64" d="100"/>
        </p:scale>
        <p:origin x="168" y="240"/>
      </p:cViewPr>
      <p:guideLst/>
    </p:cSldViewPr>
  </p:slideViewPr>
  <p:outlineViewPr>
    <p:cViewPr>
      <p:scale>
        <a:sx n="33" d="100"/>
        <a:sy n="33" d="100"/>
      </p:scale>
      <p:origin x="0" y="-114"/>
    </p:cViewPr>
  </p:outlineViewPr>
  <p:notesTextViewPr>
    <p:cViewPr>
      <p:scale>
        <a:sx n="1" d="1"/>
        <a:sy n="1" d="1"/>
      </p:scale>
      <p:origin x="0" y="0"/>
    </p:cViewPr>
  </p:notesTextViewPr>
  <p:sorterViewPr>
    <p:cViewPr>
      <p:scale>
        <a:sx n="100" d="100"/>
        <a:sy n="100" d="100"/>
      </p:scale>
      <p:origin x="0" y="29472"/>
    </p:cViewPr>
  </p:sorterViewPr>
  <p:notesViewPr>
    <p:cSldViewPr snapToGrid="0">
      <p:cViewPr varScale="1">
        <p:scale>
          <a:sx n="83" d="100"/>
          <a:sy n="83" d="100"/>
        </p:scale>
        <p:origin x="-199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ru-RU" dirty="0"/>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2B5CC4F-7E1D-4871-99C7-594D4454431B}" type="datetimeFigureOut">
              <a:rPr lang="ru-RU"/>
              <a:pPr>
                <a:defRPr/>
              </a:pPr>
              <a:t>08.05.2023</a:t>
            </a:fld>
            <a:endParaRPr lang="ru-RU" dirty="0"/>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ru-RU" dirty="0"/>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B039A10D-FF89-4304-8834-E5758B5B28FC}" type="slidenum">
              <a:rPr lang="ru-RU" altLang="ru-RU"/>
              <a:pPr>
                <a:defRPr/>
              </a:pPr>
              <a:t>‹#›</a:t>
            </a:fld>
            <a:endParaRPr lang="ru-RU" altLang="ru-RU" dirty="0"/>
          </a:p>
        </p:txBody>
      </p:sp>
    </p:spTree>
    <p:extLst>
      <p:ext uri="{BB962C8B-B14F-4D97-AF65-F5344CB8AC3E}">
        <p14:creationId xmlns:p14="http://schemas.microsoft.com/office/powerpoint/2010/main" val="38029499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BF836DE1-6B7A-47AD-B7B7-17DCB15A01C6}" type="datetimeFigureOut">
              <a:rPr lang="en-US"/>
              <a:pPr>
                <a:defRPr/>
              </a:pPr>
              <a:t>5/8/23</a:t>
            </a:fld>
            <a:endParaRPr lang="en-US" dirty="0"/>
          </a:p>
        </p:txBody>
      </p:sp>
      <p:sp>
        <p:nvSpPr>
          <p:cNvPr id="4" name="Slide Image Placeholder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3174689-BECC-4390-B3B9-306A17FD432A}" type="slidenum">
              <a:rPr lang="en-US" altLang="ru-RU"/>
              <a:pPr>
                <a:defRPr/>
              </a:pPr>
              <a:t>‹#›</a:t>
            </a:fld>
            <a:endParaRPr lang="en-US" altLang="ru-RU" dirty="0"/>
          </a:p>
        </p:txBody>
      </p:sp>
    </p:spTree>
    <p:extLst>
      <p:ext uri="{BB962C8B-B14F-4D97-AF65-F5344CB8AC3E}">
        <p14:creationId xmlns:p14="http://schemas.microsoft.com/office/powerpoint/2010/main" val="1886981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805" kern="1200">
        <a:solidFill>
          <a:schemeClr val="tx1"/>
        </a:solidFill>
        <a:latin typeface="+mn-lt"/>
        <a:ea typeface="+mn-ea"/>
        <a:cs typeface="+mn-cs"/>
      </a:defRPr>
    </a:lvl1pPr>
    <a:lvl2pPr marL="687617" algn="l" rtl="0" eaLnBrk="0" fontAlgn="base" hangingPunct="0">
      <a:spcBef>
        <a:spcPct val="30000"/>
      </a:spcBef>
      <a:spcAft>
        <a:spcPct val="0"/>
      </a:spcAft>
      <a:defRPr sz="1805" kern="1200">
        <a:solidFill>
          <a:schemeClr val="tx1"/>
        </a:solidFill>
        <a:latin typeface="+mn-lt"/>
        <a:ea typeface="+mn-ea"/>
        <a:cs typeface="+mn-cs"/>
      </a:defRPr>
    </a:lvl2pPr>
    <a:lvl3pPr marL="1375235" algn="l" rtl="0" eaLnBrk="0" fontAlgn="base" hangingPunct="0">
      <a:spcBef>
        <a:spcPct val="30000"/>
      </a:spcBef>
      <a:spcAft>
        <a:spcPct val="0"/>
      </a:spcAft>
      <a:defRPr sz="1805" kern="1200">
        <a:solidFill>
          <a:schemeClr val="tx1"/>
        </a:solidFill>
        <a:latin typeface="+mn-lt"/>
        <a:ea typeface="+mn-ea"/>
        <a:cs typeface="+mn-cs"/>
      </a:defRPr>
    </a:lvl3pPr>
    <a:lvl4pPr marL="2062852" algn="l" rtl="0" eaLnBrk="0" fontAlgn="base" hangingPunct="0">
      <a:spcBef>
        <a:spcPct val="30000"/>
      </a:spcBef>
      <a:spcAft>
        <a:spcPct val="0"/>
      </a:spcAft>
      <a:defRPr sz="1805" kern="1200">
        <a:solidFill>
          <a:schemeClr val="tx1"/>
        </a:solidFill>
        <a:latin typeface="+mn-lt"/>
        <a:ea typeface="+mn-ea"/>
        <a:cs typeface="+mn-cs"/>
      </a:defRPr>
    </a:lvl4pPr>
    <a:lvl5pPr marL="2750470" algn="l" rtl="0" eaLnBrk="0" fontAlgn="base" hangingPunct="0">
      <a:spcBef>
        <a:spcPct val="30000"/>
      </a:spcBef>
      <a:spcAft>
        <a:spcPct val="0"/>
      </a:spcAft>
      <a:defRPr sz="1805" kern="1200">
        <a:solidFill>
          <a:schemeClr val="tx1"/>
        </a:solidFill>
        <a:latin typeface="+mn-lt"/>
        <a:ea typeface="+mn-ea"/>
        <a:cs typeface="+mn-cs"/>
      </a:defRPr>
    </a:lvl5pPr>
    <a:lvl6pPr marL="3438086" algn="l" defTabSz="1375235" rtl="0" eaLnBrk="1" latinLnBrk="0" hangingPunct="1">
      <a:defRPr sz="1805" kern="1200">
        <a:solidFill>
          <a:schemeClr val="tx1"/>
        </a:solidFill>
        <a:latin typeface="+mn-lt"/>
        <a:ea typeface="+mn-ea"/>
        <a:cs typeface="+mn-cs"/>
      </a:defRPr>
    </a:lvl6pPr>
    <a:lvl7pPr marL="4125703" algn="l" defTabSz="1375235" rtl="0" eaLnBrk="1" latinLnBrk="0" hangingPunct="1">
      <a:defRPr sz="1805" kern="1200">
        <a:solidFill>
          <a:schemeClr val="tx1"/>
        </a:solidFill>
        <a:latin typeface="+mn-lt"/>
        <a:ea typeface="+mn-ea"/>
        <a:cs typeface="+mn-cs"/>
      </a:defRPr>
    </a:lvl7pPr>
    <a:lvl8pPr marL="4813320" algn="l" defTabSz="1375235" rtl="0" eaLnBrk="1" latinLnBrk="0" hangingPunct="1">
      <a:defRPr sz="1805" kern="1200">
        <a:solidFill>
          <a:schemeClr val="tx1"/>
        </a:solidFill>
        <a:latin typeface="+mn-lt"/>
        <a:ea typeface="+mn-ea"/>
        <a:cs typeface="+mn-cs"/>
      </a:defRPr>
    </a:lvl8pPr>
    <a:lvl9pPr marL="5500937" algn="l" defTabSz="1375235" rtl="0" eaLnBrk="1" latinLnBrk="0" hangingPunct="1">
      <a:defRPr sz="180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3</a:t>
            </a:fld>
            <a:endParaRPr lang="en-US" altLang="ru-RU" dirty="0"/>
          </a:p>
        </p:txBody>
      </p:sp>
    </p:spTree>
    <p:extLst>
      <p:ext uri="{BB962C8B-B14F-4D97-AF65-F5344CB8AC3E}">
        <p14:creationId xmlns:p14="http://schemas.microsoft.com/office/powerpoint/2010/main" val="3214469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6</a:t>
            </a:fld>
            <a:endParaRPr lang="en-US" altLang="ru-RU" dirty="0"/>
          </a:p>
        </p:txBody>
      </p:sp>
    </p:spTree>
    <p:extLst>
      <p:ext uri="{BB962C8B-B14F-4D97-AF65-F5344CB8AC3E}">
        <p14:creationId xmlns:p14="http://schemas.microsoft.com/office/powerpoint/2010/main" val="1991724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8</a:t>
            </a:fld>
            <a:endParaRPr lang="en-US" altLang="ru-RU" dirty="0"/>
          </a:p>
        </p:txBody>
      </p:sp>
    </p:spTree>
    <p:extLst>
      <p:ext uri="{BB962C8B-B14F-4D97-AF65-F5344CB8AC3E}">
        <p14:creationId xmlns:p14="http://schemas.microsoft.com/office/powerpoint/2010/main" val="3172077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9</a:t>
            </a:fld>
            <a:endParaRPr lang="en-US" altLang="ru-RU" dirty="0"/>
          </a:p>
        </p:txBody>
      </p:sp>
    </p:spTree>
    <p:extLst>
      <p:ext uri="{BB962C8B-B14F-4D97-AF65-F5344CB8AC3E}">
        <p14:creationId xmlns:p14="http://schemas.microsoft.com/office/powerpoint/2010/main" val="1996964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11</a:t>
            </a:fld>
            <a:endParaRPr lang="en-US" altLang="ru-RU" dirty="0"/>
          </a:p>
        </p:txBody>
      </p:sp>
    </p:spTree>
    <p:extLst>
      <p:ext uri="{BB962C8B-B14F-4D97-AF65-F5344CB8AC3E}">
        <p14:creationId xmlns:p14="http://schemas.microsoft.com/office/powerpoint/2010/main" val="964752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12</a:t>
            </a:fld>
            <a:endParaRPr lang="en-US" altLang="ru-RU" dirty="0"/>
          </a:p>
        </p:txBody>
      </p:sp>
    </p:spTree>
    <p:extLst>
      <p:ext uri="{BB962C8B-B14F-4D97-AF65-F5344CB8AC3E}">
        <p14:creationId xmlns:p14="http://schemas.microsoft.com/office/powerpoint/2010/main" val="2348708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13</a:t>
            </a:fld>
            <a:endParaRPr lang="en-US" altLang="ru-RU" dirty="0"/>
          </a:p>
        </p:txBody>
      </p:sp>
    </p:spTree>
    <p:extLst>
      <p:ext uri="{BB962C8B-B14F-4D97-AF65-F5344CB8AC3E}">
        <p14:creationId xmlns:p14="http://schemas.microsoft.com/office/powerpoint/2010/main" val="3639659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a:defRPr/>
            </a:pPr>
            <a:fld id="{13174689-BECC-4390-B3B9-306A17FD432A}" type="slidenum">
              <a:rPr lang="en-US" altLang="ru-RU" smtClean="0"/>
              <a:pPr>
                <a:defRPr/>
              </a:pPr>
              <a:t>15</a:t>
            </a:fld>
            <a:endParaRPr lang="en-US" altLang="ru-RU" dirty="0"/>
          </a:p>
        </p:txBody>
      </p:sp>
    </p:spTree>
    <p:extLst>
      <p:ext uri="{BB962C8B-B14F-4D97-AF65-F5344CB8AC3E}">
        <p14:creationId xmlns:p14="http://schemas.microsoft.com/office/powerpoint/2010/main" val="5700745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A picture containing tree, sky, plant, outdoor&#10;&#10;Description automatically generated">
            <a:extLst>
              <a:ext uri="{FF2B5EF4-FFF2-40B4-BE49-F238E27FC236}">
                <a16:creationId xmlns:a16="http://schemas.microsoft.com/office/drawing/2014/main" id="{22125DA4-E424-3D59-30D6-01021EA0C6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1"/>
          <a:stretch/>
        </p:blipFill>
        <p:spPr>
          <a:xfrm>
            <a:off x="0" y="1"/>
            <a:ext cx="18293032" cy="10288588"/>
          </a:xfrm>
          <a:prstGeom prst="rect">
            <a:avLst/>
          </a:prstGeom>
        </p:spPr>
      </p:pic>
      <p:sp>
        <p:nvSpPr>
          <p:cNvPr id="4" name="Rectangle 3">
            <a:extLst>
              <a:ext uri="{FF2B5EF4-FFF2-40B4-BE49-F238E27FC236}">
                <a16:creationId xmlns:a16="http://schemas.microsoft.com/office/drawing/2014/main" id="{26328F2F-8C65-C335-FF2E-9B76BC4BAF58}"/>
              </a:ext>
            </a:extLst>
          </p:cNvPr>
          <p:cNvSpPr/>
          <p:nvPr userDrawn="1"/>
        </p:nvSpPr>
        <p:spPr>
          <a:xfrm>
            <a:off x="-109182" y="439349"/>
            <a:ext cx="18538850" cy="7712978"/>
          </a:xfrm>
          <a:prstGeom prst="rect">
            <a:avLst/>
          </a:prstGeom>
          <a:gradFill>
            <a:gsLst>
              <a:gs pos="0">
                <a:schemeClr val="bg2">
                  <a:alpha val="0"/>
                </a:schemeClr>
              </a:gs>
              <a:gs pos="15000">
                <a:schemeClr val="bg2">
                  <a:alpha val="80778"/>
                </a:schemeClr>
              </a:gs>
              <a:gs pos="66000">
                <a:srgbClr val="FFFFFF"/>
              </a:gs>
              <a:gs pos="39013">
                <a:srgbClr val="FFFFFF"/>
              </a:gs>
              <a:gs pos="85000">
                <a:schemeClr val="bg2">
                  <a:alpha val="73656"/>
                </a:schemeClr>
              </a:gs>
              <a:gs pos="99000">
                <a:schemeClr val="bg2">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16025001"/>
      </p:ext>
    </p:extLst>
  </p:cSld>
  <p:clrMapOvr>
    <a:masterClrMapping/>
  </p:clrMapOvr>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pening (30-03-21)-02">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Tree>
    <p:extLst>
      <p:ext uri="{BB962C8B-B14F-4D97-AF65-F5344CB8AC3E}">
        <p14:creationId xmlns:p14="http://schemas.microsoft.com/office/powerpoint/2010/main" val="1503621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Opening (30-03-21)-07">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9067800" y="0"/>
            <a:ext cx="92202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
        <p:nvSpPr>
          <p:cNvPr id="6" name="Text Placeholder 5">
            <a:extLst>
              <a:ext uri="{FF2B5EF4-FFF2-40B4-BE49-F238E27FC236}">
                <a16:creationId xmlns:a16="http://schemas.microsoft.com/office/drawing/2014/main" id="{12563A70-33D2-EA76-2680-CD05AB35741E}"/>
              </a:ext>
            </a:extLst>
          </p:cNvPr>
          <p:cNvSpPr>
            <a:spLocks noGrp="1"/>
          </p:cNvSpPr>
          <p:nvPr>
            <p:ph type="body" sz="quarter" idx="11"/>
          </p:nvPr>
        </p:nvSpPr>
        <p:spPr>
          <a:xfrm>
            <a:off x="955574" y="1004552"/>
            <a:ext cx="6733114" cy="2099256"/>
          </a:xfrm>
          <a:prstGeom prst="rect">
            <a:avLst/>
          </a:prstGeom>
        </p:spPr>
        <p:txBody>
          <a:bodyPr/>
          <a:lstStyle>
            <a:lvl1pPr marL="0" indent="0">
              <a:buNone/>
              <a:defRPr sz="7000" b="1" i="0">
                <a:solidFill>
                  <a:srgbClr val="012C52"/>
                </a:solidFill>
                <a:latin typeface="Arial Black" panose="020B0604020202020204" pitchFamily="34" charset="0"/>
                <a:cs typeface="Arial Black" panose="020B0604020202020204" pitchFamily="34" charset="0"/>
              </a:defRPr>
            </a:lvl1pPr>
            <a:lvl2pPr>
              <a:defRPr sz="7000" b="1" i="0">
                <a:latin typeface="Arial Black" panose="020B0604020202020204" pitchFamily="34" charset="0"/>
                <a:cs typeface="Arial Black" panose="020B0604020202020204" pitchFamily="34" charset="0"/>
              </a:defRPr>
            </a:lvl2pPr>
            <a:lvl3pPr>
              <a:defRPr sz="7000" b="1" i="0">
                <a:latin typeface="Arial Black" panose="020B0604020202020204" pitchFamily="34" charset="0"/>
                <a:cs typeface="Arial Black" panose="020B0604020202020204" pitchFamily="34" charset="0"/>
              </a:defRPr>
            </a:lvl3pPr>
            <a:lvl4pPr>
              <a:defRPr sz="7000" b="1" i="0">
                <a:latin typeface="Arial Black" panose="020B0604020202020204" pitchFamily="34" charset="0"/>
                <a:cs typeface="Arial Black" panose="020B0604020202020204" pitchFamily="34" charset="0"/>
              </a:defRPr>
            </a:lvl4pPr>
            <a:lvl5pPr>
              <a:defRPr sz="7000" b="1" i="0">
                <a:latin typeface="Arial Black" panose="020B0604020202020204" pitchFamily="34" charset="0"/>
                <a:cs typeface="Arial Black" panose="020B0604020202020204" pitchFamily="34" charset="0"/>
              </a:defRPr>
            </a:lvl5pPr>
          </a:lstStyle>
          <a:p>
            <a:pPr lvl="0"/>
            <a:r>
              <a:rPr lang="en-US" dirty="0"/>
              <a:t>Click to edit Master text</a:t>
            </a:r>
          </a:p>
        </p:txBody>
      </p:sp>
      <p:sp>
        <p:nvSpPr>
          <p:cNvPr id="9" name="Text Placeholder 8">
            <a:extLst>
              <a:ext uri="{FF2B5EF4-FFF2-40B4-BE49-F238E27FC236}">
                <a16:creationId xmlns:a16="http://schemas.microsoft.com/office/drawing/2014/main" id="{614F51CB-71E9-30F9-98A7-E2E92C189984}"/>
              </a:ext>
            </a:extLst>
          </p:cNvPr>
          <p:cNvSpPr>
            <a:spLocks noGrp="1"/>
          </p:cNvSpPr>
          <p:nvPr>
            <p:ph type="body" sz="quarter" idx="12"/>
          </p:nvPr>
        </p:nvSpPr>
        <p:spPr>
          <a:xfrm>
            <a:off x="955674" y="3348508"/>
            <a:ext cx="6733013" cy="4688603"/>
          </a:xfrm>
          <a:prstGeom prst="rect">
            <a:avLst/>
          </a:prstGeom>
        </p:spPr>
        <p:txBody>
          <a:bodyPr/>
          <a:lstStyle>
            <a:lvl1pPr marL="0" indent="0">
              <a:buNone/>
              <a:defRPr/>
            </a:lvl1pPr>
            <a:lvl2pPr marL="1028700" indent="-342900">
              <a:buClr>
                <a:srgbClr val="F9C55B"/>
              </a:buClr>
              <a:buFont typeface="Wingdings" pitchFamily="2" charset="2"/>
              <a:buChar char="v"/>
              <a:defRPr/>
            </a:lvl2pPr>
            <a:lvl3pPr marL="1714500" indent="-342900">
              <a:buClr>
                <a:srgbClr val="F9C55B"/>
              </a:buClr>
              <a:buFont typeface="Wingdings" pitchFamily="2" charset="2"/>
              <a:buChar char="v"/>
              <a:defRPr/>
            </a:lvl3pPr>
            <a:lvl4pPr marL="2400300" indent="-342900">
              <a:buClr>
                <a:srgbClr val="F9C55B"/>
              </a:buClr>
              <a:buFont typeface="Wingdings" pitchFamily="2" charset="2"/>
              <a:buChar char="v"/>
              <a:defRPr/>
            </a:lvl4pPr>
            <a:lvl5pPr marL="3086100" indent="-342900">
              <a:buClr>
                <a:srgbClr val="F9C55B"/>
              </a:buClr>
              <a:buFont typeface="Wingdings" pitchFamily="2" charset="2"/>
              <a:buChar char="v"/>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03400409"/>
      </p:ext>
    </p:extLst>
  </p:cSld>
  <p:clrMapOvr>
    <a:masterClrMapping/>
  </p:clrMapOvr>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Opening (30-03-21)-07">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3793272" y="0"/>
            <a:ext cx="4494727"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
        <p:nvSpPr>
          <p:cNvPr id="3" name="Text Placeholder 5">
            <a:extLst>
              <a:ext uri="{FF2B5EF4-FFF2-40B4-BE49-F238E27FC236}">
                <a16:creationId xmlns:a16="http://schemas.microsoft.com/office/drawing/2014/main" id="{6400605B-50D0-9047-8F5D-FC6A262B66AE}"/>
              </a:ext>
            </a:extLst>
          </p:cNvPr>
          <p:cNvSpPr>
            <a:spLocks noGrp="1"/>
          </p:cNvSpPr>
          <p:nvPr>
            <p:ph type="body" sz="quarter" idx="11"/>
          </p:nvPr>
        </p:nvSpPr>
        <p:spPr>
          <a:xfrm>
            <a:off x="955574" y="1004552"/>
            <a:ext cx="6733114" cy="2099256"/>
          </a:xfrm>
          <a:prstGeom prst="rect">
            <a:avLst/>
          </a:prstGeom>
        </p:spPr>
        <p:txBody>
          <a:bodyPr/>
          <a:lstStyle>
            <a:lvl1pPr marL="0" indent="0">
              <a:buNone/>
              <a:defRPr sz="7000" b="1" i="0">
                <a:solidFill>
                  <a:srgbClr val="012C52"/>
                </a:solidFill>
                <a:latin typeface="Arial Black" panose="020B0604020202020204" pitchFamily="34" charset="0"/>
                <a:cs typeface="Arial Black" panose="020B0604020202020204" pitchFamily="34" charset="0"/>
              </a:defRPr>
            </a:lvl1pPr>
            <a:lvl2pPr>
              <a:defRPr sz="7000" b="1" i="0">
                <a:latin typeface="Arial Black" panose="020B0604020202020204" pitchFamily="34" charset="0"/>
                <a:cs typeface="Arial Black" panose="020B0604020202020204" pitchFamily="34" charset="0"/>
              </a:defRPr>
            </a:lvl2pPr>
            <a:lvl3pPr>
              <a:defRPr sz="7000" b="1" i="0">
                <a:latin typeface="Arial Black" panose="020B0604020202020204" pitchFamily="34" charset="0"/>
                <a:cs typeface="Arial Black" panose="020B0604020202020204" pitchFamily="34" charset="0"/>
              </a:defRPr>
            </a:lvl3pPr>
            <a:lvl4pPr>
              <a:defRPr sz="7000" b="1" i="0">
                <a:latin typeface="Arial Black" panose="020B0604020202020204" pitchFamily="34" charset="0"/>
                <a:cs typeface="Arial Black" panose="020B0604020202020204" pitchFamily="34" charset="0"/>
              </a:defRPr>
            </a:lvl4pPr>
            <a:lvl5pPr>
              <a:defRPr sz="7000" b="1" i="0">
                <a:latin typeface="Arial Black" panose="020B0604020202020204" pitchFamily="34" charset="0"/>
                <a:cs typeface="Arial Black" panose="020B0604020202020204" pitchFamily="34" charset="0"/>
              </a:defRPr>
            </a:lvl5pPr>
          </a:lstStyle>
          <a:p>
            <a:pPr lvl="0"/>
            <a:r>
              <a:rPr lang="en-US" dirty="0"/>
              <a:t>Click to edit Master text</a:t>
            </a:r>
          </a:p>
        </p:txBody>
      </p:sp>
      <p:sp>
        <p:nvSpPr>
          <p:cNvPr id="5" name="Text Placeholder 8">
            <a:extLst>
              <a:ext uri="{FF2B5EF4-FFF2-40B4-BE49-F238E27FC236}">
                <a16:creationId xmlns:a16="http://schemas.microsoft.com/office/drawing/2014/main" id="{563DFD5F-4D59-7F42-B6CC-B634364FA205}"/>
              </a:ext>
            </a:extLst>
          </p:cNvPr>
          <p:cNvSpPr>
            <a:spLocks noGrp="1"/>
          </p:cNvSpPr>
          <p:nvPr>
            <p:ph type="body" sz="quarter" idx="12"/>
          </p:nvPr>
        </p:nvSpPr>
        <p:spPr>
          <a:xfrm>
            <a:off x="955674" y="3348508"/>
            <a:ext cx="6733013" cy="4688603"/>
          </a:xfrm>
          <a:prstGeom prst="rect">
            <a:avLst/>
          </a:prstGeom>
        </p:spPr>
        <p:txBody>
          <a:bodyPr/>
          <a:lstStyle>
            <a:lvl1pPr marL="0" indent="0">
              <a:buNone/>
              <a:defRPr/>
            </a:lvl1pPr>
            <a:lvl2pPr marL="1028700" indent="-342900">
              <a:buClr>
                <a:srgbClr val="F9C55B"/>
              </a:buClr>
              <a:buFont typeface="Wingdings" pitchFamily="2" charset="2"/>
              <a:buChar char="v"/>
              <a:defRPr/>
            </a:lvl2pPr>
            <a:lvl3pPr marL="1714500" indent="-342900">
              <a:buClr>
                <a:srgbClr val="F9C55B"/>
              </a:buClr>
              <a:buFont typeface="Wingdings" pitchFamily="2" charset="2"/>
              <a:buChar char="v"/>
              <a:defRPr/>
            </a:lvl3pPr>
            <a:lvl4pPr marL="2400300" indent="-342900">
              <a:buClr>
                <a:srgbClr val="F9C55B"/>
              </a:buClr>
              <a:buFont typeface="Wingdings" pitchFamily="2" charset="2"/>
              <a:buChar char="v"/>
              <a:defRPr/>
            </a:lvl4pPr>
            <a:lvl5pPr marL="3086100" indent="-342900">
              <a:buClr>
                <a:srgbClr val="F9C55B"/>
              </a:buClr>
              <a:buFont typeface="Wingdings" pitchFamily="2" charset="2"/>
              <a:buChar char="v"/>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518633"/>
      </p:ext>
    </p:extLst>
  </p:cSld>
  <p:clrMapOvr>
    <a:masterClrMapping/>
  </p:clrMapOvr>
  <p:extLst>
    <p:ext uri="{DCECCB84-F9BA-43D5-87BE-67443E8EF086}">
      <p15:sldGuideLst xmlns:p15="http://schemas.microsoft.com/office/powerpoint/2012/main">
        <p15:guide id="1" orient="horz" pos="3241" userDrawn="1">
          <p15:clr>
            <a:srgbClr val="FBAE40"/>
          </p15:clr>
        </p15:guide>
        <p15:guide id="2" pos="57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Opening (30-03-21)-11">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1015620" y="5641984"/>
            <a:ext cx="3661312" cy="3615047"/>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
        <p:nvSpPr>
          <p:cNvPr id="6" name="Picture Placeholder 2"/>
          <p:cNvSpPr>
            <a:spLocks noGrp="1"/>
          </p:cNvSpPr>
          <p:nvPr>
            <p:ph type="pic" sz="quarter" idx="11"/>
          </p:nvPr>
        </p:nvSpPr>
        <p:spPr>
          <a:xfrm>
            <a:off x="5216577" y="1188579"/>
            <a:ext cx="13071423" cy="383458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Tree>
    <p:extLst>
      <p:ext uri="{BB962C8B-B14F-4D97-AF65-F5344CB8AC3E}">
        <p14:creationId xmlns:p14="http://schemas.microsoft.com/office/powerpoint/2010/main" val="17229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ackground 01">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2E3078A7-D85A-C89B-18E8-5F2FE2CB5A5B}"/>
              </a:ext>
            </a:extLst>
          </p:cNvPr>
          <p:cNvSpPr>
            <a:spLocks noGrp="1"/>
          </p:cNvSpPr>
          <p:nvPr>
            <p:ph type="body" sz="quarter" idx="11"/>
          </p:nvPr>
        </p:nvSpPr>
        <p:spPr>
          <a:xfrm>
            <a:off x="955574" y="1004552"/>
            <a:ext cx="6733114" cy="2099256"/>
          </a:xfrm>
          <a:prstGeom prst="rect">
            <a:avLst/>
          </a:prstGeom>
        </p:spPr>
        <p:txBody>
          <a:bodyPr/>
          <a:lstStyle>
            <a:lvl1pPr marL="0" indent="0">
              <a:buNone/>
              <a:defRPr sz="7000" b="1" i="0">
                <a:solidFill>
                  <a:srgbClr val="012C52"/>
                </a:solidFill>
                <a:latin typeface="Arial Black" panose="020B0604020202020204" pitchFamily="34" charset="0"/>
                <a:cs typeface="Arial Black" panose="020B0604020202020204" pitchFamily="34" charset="0"/>
              </a:defRPr>
            </a:lvl1pPr>
            <a:lvl2pPr>
              <a:defRPr sz="7000" b="1" i="0">
                <a:latin typeface="Arial Black" panose="020B0604020202020204" pitchFamily="34" charset="0"/>
                <a:cs typeface="Arial Black" panose="020B0604020202020204" pitchFamily="34" charset="0"/>
              </a:defRPr>
            </a:lvl2pPr>
            <a:lvl3pPr>
              <a:defRPr sz="7000" b="1" i="0">
                <a:latin typeface="Arial Black" panose="020B0604020202020204" pitchFamily="34" charset="0"/>
                <a:cs typeface="Arial Black" panose="020B0604020202020204" pitchFamily="34" charset="0"/>
              </a:defRPr>
            </a:lvl3pPr>
            <a:lvl4pPr>
              <a:defRPr sz="7000" b="1" i="0">
                <a:latin typeface="Arial Black" panose="020B0604020202020204" pitchFamily="34" charset="0"/>
                <a:cs typeface="Arial Black" panose="020B0604020202020204" pitchFamily="34" charset="0"/>
              </a:defRPr>
            </a:lvl4pPr>
            <a:lvl5pPr>
              <a:defRPr sz="7000" b="1" i="0">
                <a:latin typeface="Arial Black" panose="020B0604020202020204" pitchFamily="34" charset="0"/>
                <a:cs typeface="Arial Black" panose="020B0604020202020204" pitchFamily="34" charset="0"/>
              </a:defRPr>
            </a:lvl5pPr>
          </a:lstStyle>
          <a:p>
            <a:pPr lvl="0"/>
            <a:r>
              <a:rPr lang="en-US" dirty="0"/>
              <a:t>Click to edit Master text</a:t>
            </a:r>
          </a:p>
        </p:txBody>
      </p:sp>
      <p:sp>
        <p:nvSpPr>
          <p:cNvPr id="3" name="Text Placeholder 8">
            <a:extLst>
              <a:ext uri="{FF2B5EF4-FFF2-40B4-BE49-F238E27FC236}">
                <a16:creationId xmlns:a16="http://schemas.microsoft.com/office/drawing/2014/main" id="{6A2C545B-BB57-30BE-5E18-3F363DD96F79}"/>
              </a:ext>
            </a:extLst>
          </p:cNvPr>
          <p:cNvSpPr>
            <a:spLocks noGrp="1"/>
          </p:cNvSpPr>
          <p:nvPr>
            <p:ph type="body" sz="quarter" idx="12"/>
          </p:nvPr>
        </p:nvSpPr>
        <p:spPr>
          <a:xfrm>
            <a:off x="955674" y="3348508"/>
            <a:ext cx="6733013" cy="4688603"/>
          </a:xfrm>
          <a:prstGeom prst="rect">
            <a:avLst/>
          </a:prstGeom>
        </p:spPr>
        <p:txBody>
          <a:bodyPr/>
          <a:lstStyle>
            <a:lvl1pPr marL="0" indent="0">
              <a:buNone/>
              <a:defRPr/>
            </a:lvl1pPr>
            <a:lvl2pPr marL="1028700" indent="-342900">
              <a:buClr>
                <a:srgbClr val="F9C55B"/>
              </a:buClr>
              <a:buFont typeface="Wingdings" pitchFamily="2" charset="2"/>
              <a:buChar char="v"/>
              <a:defRPr/>
            </a:lvl2pPr>
            <a:lvl3pPr marL="1714500" indent="-342900">
              <a:buClr>
                <a:srgbClr val="F9C55B"/>
              </a:buClr>
              <a:buFont typeface="Wingdings" pitchFamily="2" charset="2"/>
              <a:buChar char="v"/>
              <a:defRPr/>
            </a:lvl3pPr>
            <a:lvl4pPr marL="2400300" indent="-342900">
              <a:buClr>
                <a:srgbClr val="F9C55B"/>
              </a:buClr>
              <a:buFont typeface="Wingdings" pitchFamily="2" charset="2"/>
              <a:buChar char="v"/>
              <a:defRPr/>
            </a:lvl4pPr>
            <a:lvl5pPr marL="3086100" indent="-342900">
              <a:buClr>
                <a:srgbClr val="F9C55B"/>
              </a:buClr>
              <a:buFont typeface="Wingdings" pitchFamily="2" charset="2"/>
              <a:buChar char="v"/>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3282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vers">
    <p:spTree>
      <p:nvGrpSpPr>
        <p:cNvPr id="1" name=""/>
        <p:cNvGrpSpPr/>
        <p:nvPr/>
      </p:nvGrpSpPr>
      <p:grpSpPr>
        <a:xfrm>
          <a:off x="0" y="0"/>
          <a:ext cx="0" cy="0"/>
          <a:chOff x="0" y="0"/>
          <a:chExt cx="0" cy="0"/>
        </a:xfrm>
      </p:grpSpPr>
      <p:sp>
        <p:nvSpPr>
          <p:cNvPr id="3" name="Рисунок 2">
            <a:extLst>
              <a:ext uri="{FF2B5EF4-FFF2-40B4-BE49-F238E27FC236}">
                <a16:creationId xmlns:a16="http://schemas.microsoft.com/office/drawing/2014/main" id="{D2D95644-5228-41DD-98F0-AA7395A912C1}"/>
              </a:ext>
            </a:extLst>
          </p:cNvPr>
          <p:cNvSpPr>
            <a:spLocks noGrp="1"/>
          </p:cNvSpPr>
          <p:nvPr>
            <p:ph type="pic" sz="quarter" idx="10"/>
          </p:nvPr>
        </p:nvSpPr>
        <p:spPr>
          <a:xfrm>
            <a:off x="1"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noAutofit/>
          </a:bodyPr>
          <a:lstStyle>
            <a:lvl1pPr>
              <a:defRPr lang="ru-RU" sz="100">
                <a:solidFill>
                  <a:schemeClr val="tx1"/>
                </a:solidFill>
              </a:defRPr>
            </a:lvl1pPr>
          </a:lstStyle>
          <a:p>
            <a:pPr lvl="0"/>
            <a:endParaRPr lang="ru-RU"/>
          </a:p>
        </p:txBody>
      </p:sp>
    </p:spTree>
    <p:extLst>
      <p:ext uri="{BB962C8B-B14F-4D97-AF65-F5344CB8AC3E}">
        <p14:creationId xmlns:p14="http://schemas.microsoft.com/office/powerpoint/2010/main" val="1429813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Portfolio 17">
    <p:spTree>
      <p:nvGrpSpPr>
        <p:cNvPr id="1" name=""/>
        <p:cNvGrpSpPr/>
        <p:nvPr/>
      </p:nvGrpSpPr>
      <p:grpSpPr>
        <a:xfrm>
          <a:off x="0" y="0"/>
          <a:ext cx="0" cy="0"/>
          <a:chOff x="0" y="0"/>
          <a:chExt cx="0" cy="0"/>
        </a:xfrm>
      </p:grpSpPr>
      <p:sp>
        <p:nvSpPr>
          <p:cNvPr id="10" name="Picture Placeholder 2"/>
          <p:cNvSpPr>
            <a:spLocks noGrp="1"/>
          </p:cNvSpPr>
          <p:nvPr>
            <p:ph type="pic" sz="quarter" idx="15"/>
          </p:nvPr>
        </p:nvSpPr>
        <p:spPr>
          <a:xfrm>
            <a:off x="0" y="5144294"/>
            <a:ext cx="5144294"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2" name="Picture Placeholder 2"/>
          <p:cNvSpPr>
            <a:spLocks noGrp="1"/>
          </p:cNvSpPr>
          <p:nvPr>
            <p:ph type="pic" sz="quarter" idx="17"/>
          </p:nvPr>
        </p:nvSpPr>
        <p:spPr>
          <a:xfrm>
            <a:off x="5144294" y="5144294"/>
            <a:ext cx="5144294"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3" name="Picture Placeholder 2"/>
          <p:cNvSpPr>
            <a:spLocks noGrp="1"/>
          </p:cNvSpPr>
          <p:nvPr>
            <p:ph type="pic" sz="quarter" idx="18"/>
          </p:nvPr>
        </p:nvSpPr>
        <p:spPr>
          <a:xfrm>
            <a:off x="10288588" y="0"/>
            <a:ext cx="7999412"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8" name="Picture Placeholder 2"/>
          <p:cNvSpPr>
            <a:spLocks noGrp="1"/>
          </p:cNvSpPr>
          <p:nvPr>
            <p:ph type="pic" sz="quarter" idx="19"/>
          </p:nvPr>
        </p:nvSpPr>
        <p:spPr>
          <a:xfrm>
            <a:off x="10288588" y="5144294"/>
            <a:ext cx="7999412"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965367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164020"/>
      </p:ext>
    </p:extLst>
  </p:cSld>
  <p:clrMap bg1="lt1" tx1="dk1" bg2="lt2" tx2="dk2" accent1="accent1" accent2="accent2" accent3="accent3" accent4="accent4" accent5="accent5" accent6="accent6" hlink="hlink" folHlink="folHlink"/>
  <p:sldLayoutIdLst>
    <p:sldLayoutId id="2147485088" r:id="rId1"/>
    <p:sldLayoutId id="2147484467" r:id="rId2"/>
    <p:sldLayoutId id="2147484567" r:id="rId3"/>
    <p:sldLayoutId id="2147485089" r:id="rId4"/>
    <p:sldLayoutId id="2147484571" r:id="rId5"/>
    <p:sldLayoutId id="2147484882" r:id="rId6"/>
    <p:sldLayoutId id="2147485002" r:id="rId7"/>
    <p:sldLayoutId id="2147485018" r:id="rId8"/>
  </p:sldLayoutIdLst>
  <p:hf hd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mailto:each@desertretreatindio.com" TargetMode="External"/><Relationship Id="rId7" Type="http://schemas.openxmlformats.org/officeDocument/2006/relationships/image" Target="../media/image29.sv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hyperlink" Target="mailto:outreach@desertretreatindio.com" TargetMode="Externa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3" Type="http://schemas.openxmlformats.org/officeDocument/2006/relationships/image" Target="../media/image10.jp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notesSlide" Target="../notesSlides/notesSlide4.xml"/><Relationship Id="rId16" Type="http://schemas.openxmlformats.org/officeDocument/2006/relationships/image" Target="../media/image23.svg"/><Relationship Id="rId1" Type="http://schemas.openxmlformats.org/officeDocument/2006/relationships/slideLayout" Target="../slideLayouts/slideLayout8.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svg"/><Relationship Id="rId4" Type="http://schemas.openxmlformats.org/officeDocument/2006/relationships/image" Target="../media/image11.jpg"/><Relationship Id="rId9" Type="http://schemas.openxmlformats.org/officeDocument/2006/relationships/image" Target="../media/image16.png"/><Relationship Id="rId14"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971800" y="2062487"/>
            <a:ext cx="12344400" cy="1323439"/>
          </a:xfrm>
          <a:prstGeom prst="rect">
            <a:avLst/>
          </a:prstGeom>
          <a:noFill/>
        </p:spPr>
        <p:txBody>
          <a:bodyPr wrap="square" rtlCol="0">
            <a:spAutoFit/>
          </a:bodyPr>
          <a:lstStyle/>
          <a:p>
            <a:pPr algn="ctr"/>
            <a:r>
              <a:rPr lang="en-US" sz="8000" b="1" dirty="0">
                <a:solidFill>
                  <a:srgbClr val="012C52"/>
                </a:solidFill>
                <a:latin typeface="Arial Black" panose="020B0604020202020204" pitchFamily="34" charset="0"/>
                <a:ea typeface="Roboto Black" panose="02000000000000000000" pitchFamily="2" charset="0"/>
                <a:cs typeface="Open Sans Light" panose="020B0306030504020204" pitchFamily="34" charset="0"/>
              </a:rPr>
              <a:t>Desert Retreat Indio</a:t>
            </a:r>
            <a:endParaRPr lang="ru-RU" sz="8000" b="1" dirty="0">
              <a:solidFill>
                <a:srgbClr val="012C52"/>
              </a:solidFill>
              <a:ea typeface="Roboto Black" panose="02000000000000000000" pitchFamily="2" charset="0"/>
              <a:cs typeface="Open Sans Light" panose="020B0306030504020204" pitchFamily="34" charset="0"/>
            </a:endParaRPr>
          </a:p>
        </p:txBody>
      </p:sp>
      <p:sp>
        <p:nvSpPr>
          <p:cNvPr id="21" name="TextBox 20"/>
          <p:cNvSpPr txBox="1"/>
          <p:nvPr/>
        </p:nvSpPr>
        <p:spPr>
          <a:xfrm>
            <a:off x="2384612" y="3385926"/>
            <a:ext cx="12947830" cy="830997"/>
          </a:xfrm>
          <a:prstGeom prst="rect">
            <a:avLst/>
          </a:prstGeom>
          <a:noFill/>
        </p:spPr>
        <p:txBody>
          <a:bodyPr wrap="square" rtlCol="0">
            <a:spAutoFit/>
          </a:bodyPr>
          <a:lstStyle/>
          <a:p>
            <a:r>
              <a:rPr lang="en-US" sz="4800" dirty="0">
                <a:effectLst/>
                <a:latin typeface="Helvetica Neue" panose="02000503000000020004" pitchFamily="2" charset="0"/>
              </a:rPr>
              <a:t>             A Del Webb Active Adult Community</a:t>
            </a:r>
          </a:p>
        </p:txBody>
      </p:sp>
      <p:sp>
        <p:nvSpPr>
          <p:cNvPr id="22" name="TextBox 21"/>
          <p:cNvSpPr txBox="1"/>
          <p:nvPr/>
        </p:nvSpPr>
        <p:spPr>
          <a:xfrm>
            <a:off x="7351059" y="9222915"/>
            <a:ext cx="2886635" cy="477054"/>
          </a:xfrm>
          <a:prstGeom prst="rect">
            <a:avLst/>
          </a:prstGeom>
          <a:solidFill>
            <a:srgbClr val="012C52"/>
          </a:solidFill>
          <a:ln>
            <a:noFill/>
          </a:ln>
        </p:spPr>
        <p:txBody>
          <a:bodyPr wrap="square" rtlCol="0">
            <a:spAutoFit/>
          </a:bodyPr>
          <a:lstStyle/>
          <a:p>
            <a:pPr algn="ctr"/>
            <a:r>
              <a:rPr lang="en-US" sz="2500" b="1" spc="600" dirty="0">
                <a:solidFill>
                  <a:schemeClr val="bg2"/>
                </a:solidFill>
                <a:latin typeface="Calibri Light" panose="020F0302020204030204" pitchFamily="34" charset="0"/>
                <a:ea typeface="Roboto Light" panose="02000000000000000000" pitchFamily="2" charset="0"/>
                <a:cs typeface="Open Sans Light" panose="020B0306030504020204" pitchFamily="34" charset="0"/>
              </a:rPr>
              <a:t>May 2023</a:t>
            </a:r>
            <a:endParaRPr lang="ru-RU" sz="2500" b="1" spc="600" dirty="0">
              <a:solidFill>
                <a:schemeClr val="bg2"/>
              </a:solidFill>
              <a:latin typeface="Calibri Light" panose="020F0302020204030204" pitchFamily="34" charset="0"/>
              <a:ea typeface="Roboto Light" panose="02000000000000000000" pitchFamily="2" charset="0"/>
              <a:cs typeface="Open Sans Light" panose="020B0306030504020204" pitchFamily="34" charset="0"/>
            </a:endParaRPr>
          </a:p>
        </p:txBody>
      </p:sp>
      <p:pic>
        <p:nvPicPr>
          <p:cNvPr id="12" name="Picture 11" descr="A picture containing text, clipart&#10;&#10;Description automatically generated">
            <a:extLst>
              <a:ext uri="{FF2B5EF4-FFF2-40B4-BE49-F238E27FC236}">
                <a16:creationId xmlns:a16="http://schemas.microsoft.com/office/drawing/2014/main" id="{4C9733BF-BCB6-7283-9A46-EE80E1E377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2203" y="4307872"/>
            <a:ext cx="4630597" cy="1675714"/>
          </a:xfrm>
          <a:prstGeom prst="rect">
            <a:avLst/>
          </a:prstGeom>
        </p:spPr>
      </p:pic>
      <p:cxnSp>
        <p:nvCxnSpPr>
          <p:cNvPr id="15" name="Straight Connector 14">
            <a:extLst>
              <a:ext uri="{FF2B5EF4-FFF2-40B4-BE49-F238E27FC236}">
                <a16:creationId xmlns:a16="http://schemas.microsoft.com/office/drawing/2014/main" id="{F7A21EE6-7BCC-BCA9-567E-C80B38C82FB4}"/>
              </a:ext>
            </a:extLst>
          </p:cNvPr>
          <p:cNvCxnSpPr>
            <a:cxnSpLocks/>
          </p:cNvCxnSpPr>
          <p:nvPr/>
        </p:nvCxnSpPr>
        <p:spPr>
          <a:xfrm>
            <a:off x="5706836" y="3336939"/>
            <a:ext cx="6874329" cy="0"/>
          </a:xfrm>
          <a:prstGeom prst="line">
            <a:avLst/>
          </a:prstGeom>
          <a:ln w="19050">
            <a:solidFill>
              <a:srgbClr val="012C5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2206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B0A669-655A-C768-3FD5-7CB75195C867}"/>
              </a:ext>
            </a:extLst>
          </p:cNvPr>
          <p:cNvSpPr>
            <a:spLocks noGrp="1"/>
          </p:cNvSpPr>
          <p:nvPr>
            <p:ph type="body" sz="quarter" idx="11"/>
          </p:nvPr>
        </p:nvSpPr>
        <p:spPr>
          <a:xfrm>
            <a:off x="502573" y="687388"/>
            <a:ext cx="7186115" cy="1936542"/>
          </a:xfrm>
          <a:ln>
            <a:noFill/>
          </a:ln>
        </p:spPr>
        <p:txBody>
          <a:bodyPr/>
          <a:lstStyle/>
          <a:p>
            <a:endParaRPr lang="en-US" dirty="0"/>
          </a:p>
        </p:txBody>
      </p:sp>
      <p:sp>
        <p:nvSpPr>
          <p:cNvPr id="3" name="Text Placeholder 2">
            <a:extLst>
              <a:ext uri="{FF2B5EF4-FFF2-40B4-BE49-F238E27FC236}">
                <a16:creationId xmlns:a16="http://schemas.microsoft.com/office/drawing/2014/main" id="{25E0F639-951D-3BEA-C687-6E5F6280FFB0}"/>
              </a:ext>
            </a:extLst>
          </p:cNvPr>
          <p:cNvSpPr>
            <a:spLocks noGrp="1"/>
          </p:cNvSpPr>
          <p:nvPr>
            <p:ph type="body" sz="quarter" idx="12"/>
          </p:nvPr>
        </p:nvSpPr>
        <p:spPr>
          <a:xfrm>
            <a:off x="502573" y="2961861"/>
            <a:ext cx="6733114" cy="6639339"/>
          </a:xfrm>
        </p:spPr>
        <p:txBody>
          <a:bodyPr/>
          <a:lstStyle/>
          <a:p>
            <a:r>
              <a:rPr lang="en-US" sz="3600" dirty="0"/>
              <a:t>July 2022 – Scoping Meeting, Shadow Hills High School</a:t>
            </a:r>
          </a:p>
          <a:p>
            <a:endParaRPr lang="en-US" sz="3600" dirty="0"/>
          </a:p>
          <a:p>
            <a:r>
              <a:rPr lang="en-US" sz="3600" dirty="0"/>
              <a:t>September 2022 – Presentation to Sun City Shadow Hills Board</a:t>
            </a:r>
          </a:p>
          <a:p>
            <a:endParaRPr lang="en-US" sz="3600" dirty="0"/>
          </a:p>
          <a:p>
            <a:r>
              <a:rPr lang="en-US" sz="3600" dirty="0"/>
              <a:t>March 2023 – Presentation to 400+ Sun City Shadow Hills Homeowners</a:t>
            </a:r>
          </a:p>
          <a:p>
            <a:endParaRPr lang="en-US" sz="3600" dirty="0"/>
          </a:p>
          <a:p>
            <a:r>
              <a:rPr lang="en-US" sz="3600" dirty="0"/>
              <a:t>May 2023 -  Presentation to Indio property owners within .5 miles of project</a:t>
            </a:r>
          </a:p>
        </p:txBody>
      </p:sp>
      <p:pic>
        <p:nvPicPr>
          <p:cNvPr id="5" name="Picture 4" descr="A large group of people sitting in chairs&#10;&#10;Description automatically generated with medium confidence">
            <a:extLst>
              <a:ext uri="{FF2B5EF4-FFF2-40B4-BE49-F238E27FC236}">
                <a16:creationId xmlns:a16="http://schemas.microsoft.com/office/drawing/2014/main" id="{ECF8D475-8F62-2999-8A12-8C414EE44F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8686" y="0"/>
            <a:ext cx="10599313" cy="10288588"/>
          </a:xfrm>
          <a:prstGeom prst="rect">
            <a:avLst/>
          </a:prstGeom>
        </p:spPr>
      </p:pic>
      <p:sp>
        <p:nvSpPr>
          <p:cNvPr id="6" name="Прямоугольник 22">
            <a:extLst>
              <a:ext uri="{FF2B5EF4-FFF2-40B4-BE49-F238E27FC236}">
                <a16:creationId xmlns:a16="http://schemas.microsoft.com/office/drawing/2014/main" id="{DC50DB85-4372-FCCF-9B25-234BE5E94873}"/>
              </a:ext>
            </a:extLst>
          </p:cNvPr>
          <p:cNvSpPr/>
          <p:nvPr/>
        </p:nvSpPr>
        <p:spPr>
          <a:xfrm>
            <a:off x="0" y="0"/>
            <a:ext cx="7688686" cy="2623930"/>
          </a:xfrm>
          <a:prstGeom prst="rect">
            <a:avLst/>
          </a:prstGeom>
          <a:solidFill>
            <a:srgbClr val="F9C55B"/>
          </a:solidFill>
          <a:ln>
            <a:noFill/>
          </a:ln>
        </p:spPr>
        <p:txBody>
          <a:bodyPr vert="horz" wrap="square" lIns="91440" tIns="45720" rIns="91440" bIns="45720" numCol="1" anchor="ctr" anchorCtr="0" compatLnSpc="1">
            <a:prstTxWarp prst="textNoShape">
              <a:avLst/>
            </a:prstTxWarp>
          </a:bodyPr>
          <a:lstStyle/>
          <a:p>
            <a:r>
              <a:rPr lang="en-US" sz="5400" dirty="0">
                <a:latin typeface="Arial" panose="020B0604020202020204" pitchFamily="34" charset="0"/>
                <a:cs typeface="Arial" panose="020B0604020202020204" pitchFamily="34" charset="0"/>
              </a:rPr>
              <a:t>	</a:t>
            </a:r>
            <a:r>
              <a:rPr lang="en-US" sz="7200" b="1" dirty="0">
                <a:latin typeface="Arial" panose="020B0604020202020204" pitchFamily="34" charset="0"/>
                <a:cs typeface="Arial" panose="020B0604020202020204" pitchFamily="34" charset="0"/>
              </a:rPr>
              <a:t>Community</a:t>
            </a:r>
          </a:p>
          <a:p>
            <a:r>
              <a:rPr lang="en-US" sz="7200" b="1" dirty="0">
                <a:latin typeface="Arial" panose="020B0604020202020204" pitchFamily="34" charset="0"/>
                <a:cs typeface="Arial" panose="020B0604020202020204" pitchFamily="34" charset="0"/>
              </a:rPr>
              <a:t>	Outreach</a:t>
            </a:r>
          </a:p>
        </p:txBody>
      </p:sp>
    </p:spTree>
    <p:extLst>
      <p:ext uri="{BB962C8B-B14F-4D97-AF65-F5344CB8AC3E}">
        <p14:creationId xmlns:p14="http://schemas.microsoft.com/office/powerpoint/2010/main" val="2660308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picture containing diagram, sketch, plan, technical drawing&#10;&#10;Description automatically generated">
            <a:extLst>
              <a:ext uri="{FF2B5EF4-FFF2-40B4-BE49-F238E27FC236}">
                <a16:creationId xmlns:a16="http://schemas.microsoft.com/office/drawing/2014/main" id="{BF27D0B7-F383-92E5-FE00-903E18DC0BEF}"/>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727" t="202" r="5693"/>
          <a:stretch/>
        </p:blipFill>
        <p:spPr>
          <a:xfrm>
            <a:off x="0" y="507152"/>
            <a:ext cx="18288000" cy="10261851"/>
          </a:xfrm>
        </p:spPr>
      </p:pic>
      <p:sp>
        <p:nvSpPr>
          <p:cNvPr id="10" name="Прямоугольник 22">
            <a:extLst>
              <a:ext uri="{FF2B5EF4-FFF2-40B4-BE49-F238E27FC236}">
                <a16:creationId xmlns:a16="http://schemas.microsoft.com/office/drawing/2014/main" id="{5A55EDA0-D2BE-F343-2429-446A860C95CB}"/>
              </a:ext>
            </a:extLst>
          </p:cNvPr>
          <p:cNvSpPr/>
          <p:nvPr/>
        </p:nvSpPr>
        <p:spPr>
          <a:xfrm>
            <a:off x="902513" y="6472518"/>
            <a:ext cx="3528474" cy="676313"/>
          </a:xfrm>
          <a:prstGeom prst="rect">
            <a:avLst/>
          </a:prstGeom>
          <a:solidFill>
            <a:srgbClr val="F9C55B"/>
          </a:solidFill>
          <a:ln>
            <a:noFill/>
          </a:ln>
        </p:spPr>
        <p:txBody>
          <a:bodyPr vert="horz" wrap="square" lIns="91440" tIns="45720" rIns="91440" bIns="45720" numCol="1" anchor="ctr" anchorCtr="0" compatLnSpc="1">
            <a:prstTxWarp prst="textNoShape">
              <a:avLst/>
            </a:prstTxWarp>
          </a:bodyPr>
          <a:lstStyle/>
          <a:p>
            <a:r>
              <a:rPr lang="en-US" sz="3200" b="1" dirty="0">
                <a:latin typeface="Arial" panose="020B0604020202020204" pitchFamily="34" charset="0"/>
                <a:cs typeface="Arial" panose="020B0604020202020204" pitchFamily="34" charset="0"/>
              </a:rPr>
              <a:t>No Roundabout  </a:t>
            </a:r>
          </a:p>
        </p:txBody>
      </p:sp>
      <p:sp>
        <p:nvSpPr>
          <p:cNvPr id="8" name="Полилиния 21">
            <a:extLst>
              <a:ext uri="{FF2B5EF4-FFF2-40B4-BE49-F238E27FC236}">
                <a16:creationId xmlns:a16="http://schemas.microsoft.com/office/drawing/2014/main" id="{9C7C1D8B-11C0-D245-5A0C-49D59B1B704F}"/>
              </a:ext>
            </a:extLst>
          </p:cNvPr>
          <p:cNvSpPr/>
          <p:nvPr/>
        </p:nvSpPr>
        <p:spPr>
          <a:xfrm>
            <a:off x="-99392" y="-31475"/>
            <a:ext cx="12622306" cy="2729654"/>
          </a:xfrm>
          <a:custGeom>
            <a:avLst/>
            <a:gdLst>
              <a:gd name="connsiteX0" fmla="*/ 908 w 6953"/>
              <a:gd name="connsiteY0" fmla="*/ 908 w 6953"/>
              <a:gd name="connsiteX1" fmla="*/ 908 w 6953"/>
              <a:gd name="connsiteY1" fmla="*/ 908 w 6953"/>
              <a:gd name="connsiteX2" fmla="*/ 908 w 6953"/>
              <a:gd name="connsiteY2" fmla="*/ 908 w 6953"/>
              <a:gd name="connsiteX3" fmla="*/ 908 w 6953"/>
              <a:gd name="connsiteY3" fmla="*/ 908 w 6953"/>
            </a:gdLst>
            <a:ahLst/>
            <a:cxnLst>
              <a:cxn ang="0">
                <a:pos x="connsiteX0" y="connsiteY0"/>
              </a:cxn>
              <a:cxn ang="0">
                <a:pos x="connsiteX1" y="connsiteY1"/>
              </a:cxn>
              <a:cxn ang="0">
                <a:pos x="connsiteX2" y="connsiteY2"/>
              </a:cxn>
              <a:cxn ang="0">
                <a:pos x="connsiteX3" y="connsiteY3"/>
              </a:cxn>
            </a:cxnLst>
            <a:rect l="l" t="t" r="r" b="b"/>
            <a:pathLst>
              <a:path w="10288588" h="5144294">
                <a:moveTo>
                  <a:pt x="0" y="0"/>
                </a:moveTo>
                <a:lnTo>
                  <a:pt x="10288588" y="0"/>
                </a:lnTo>
                <a:lnTo>
                  <a:pt x="10288588" y="5144294"/>
                </a:lnTo>
                <a:lnTo>
                  <a:pt x="0" y="5144294"/>
                </a:lnTo>
                <a:close/>
              </a:path>
            </a:pathLst>
          </a:custGeom>
          <a:solidFill>
            <a:srgbClr val="012C52">
              <a:alpha val="78817"/>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7A37BE7-ABB2-1A13-0E2B-D842C010045C}"/>
              </a:ext>
            </a:extLst>
          </p:cNvPr>
          <p:cNvSpPr txBox="1"/>
          <p:nvPr/>
        </p:nvSpPr>
        <p:spPr>
          <a:xfrm>
            <a:off x="1206724" y="7148831"/>
            <a:ext cx="13889841" cy="2554545"/>
          </a:xfrm>
          <a:prstGeom prst="rect">
            <a:avLst/>
          </a:prstGeom>
          <a:solidFill>
            <a:schemeClr val="bg2">
              <a:alpha val="71839"/>
            </a:schemeClr>
          </a:solidFill>
        </p:spPr>
        <p:txBody>
          <a:bodyPr wrap="square" rtlCol="0">
            <a:spAutoFit/>
          </a:bodyPr>
          <a:lstStyle/>
          <a:p>
            <a:pPr marL="457200" indent="-457200">
              <a:buFont typeface="Arial" panose="020B0604020202020204" pitchFamily="34" charset="0"/>
              <a:buChar char="•"/>
            </a:pPr>
            <a:r>
              <a:rPr lang="en-US" sz="3200" dirty="0">
                <a:effectLst/>
                <a:latin typeface="Arial" panose="020B0604020202020204" pitchFamily="34" charset="0"/>
                <a:ea typeface="Calibri" panose="020F0502020204030204" pitchFamily="34" charset="0"/>
                <a:cs typeface="Arial" panose="020B0604020202020204" pitchFamily="34" charset="0"/>
              </a:rPr>
              <a:t>Based on feedback from Shadow Hills residents and the City’s traffic engineer, the roundabout concept has been removed as a potential design for the project’s main entrance. </a:t>
            </a:r>
            <a:r>
              <a:rPr lang="en-US" sz="3200">
                <a:effectLst/>
                <a:latin typeface="Arial" panose="020B0604020202020204" pitchFamily="34" charset="0"/>
                <a:ea typeface="Calibri" panose="020F0502020204030204" pitchFamily="34" charset="0"/>
                <a:cs typeface="Arial" panose="020B0604020202020204" pitchFamily="34" charset="0"/>
              </a:rPr>
              <a:t>The proposed </a:t>
            </a:r>
            <a:r>
              <a:rPr lang="en-US" sz="3200" dirty="0">
                <a:effectLst/>
                <a:latin typeface="Arial" panose="020B0604020202020204" pitchFamily="34" charset="0"/>
                <a:ea typeface="Calibri" panose="020F0502020204030204" pitchFamily="34" charset="0"/>
                <a:cs typeface="Arial" panose="020B0604020202020204" pitchFamily="34" charset="0"/>
              </a:rPr>
              <a:t>design will be a traditional intersection with a traffic signal, crosswalks, and dedicated left turn lanes. </a:t>
            </a:r>
          </a:p>
        </p:txBody>
      </p:sp>
      <p:sp>
        <p:nvSpPr>
          <p:cNvPr id="3" name="TextBox 2">
            <a:extLst>
              <a:ext uri="{FF2B5EF4-FFF2-40B4-BE49-F238E27FC236}">
                <a16:creationId xmlns:a16="http://schemas.microsoft.com/office/drawing/2014/main" id="{34EFDC10-2DCC-4D90-B4AE-30C2BDDD0AF1}"/>
              </a:ext>
            </a:extLst>
          </p:cNvPr>
          <p:cNvSpPr txBox="1"/>
          <p:nvPr/>
        </p:nvSpPr>
        <p:spPr>
          <a:xfrm>
            <a:off x="675861" y="238539"/>
            <a:ext cx="10634869" cy="2123658"/>
          </a:xfrm>
          <a:prstGeom prst="rect">
            <a:avLst/>
          </a:prstGeom>
          <a:noFill/>
        </p:spPr>
        <p:txBody>
          <a:bodyPr wrap="square" rtlCol="0">
            <a:spAutoFit/>
          </a:bodyPr>
          <a:lstStyle/>
          <a:p>
            <a:r>
              <a:rPr lang="en-US" sz="6600" b="1" dirty="0">
                <a:solidFill>
                  <a:schemeClr val="bg2"/>
                </a:solidFill>
                <a:latin typeface="Arial Black" panose="020B0604020202020204" pitchFamily="34" charset="0"/>
                <a:cs typeface="Arial Black" panose="020B0604020202020204" pitchFamily="34" charset="0"/>
              </a:rPr>
              <a:t>What we learned from Community Outreach: </a:t>
            </a:r>
          </a:p>
        </p:txBody>
      </p:sp>
    </p:spTree>
    <p:extLst>
      <p:ext uri="{BB962C8B-B14F-4D97-AF65-F5344CB8AC3E}">
        <p14:creationId xmlns:p14="http://schemas.microsoft.com/office/powerpoint/2010/main" val="233081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42C8D-39A3-7919-B91D-977EA893BB89}"/>
              </a:ext>
            </a:extLst>
          </p:cNvPr>
          <p:cNvSpPr/>
          <p:nvPr/>
        </p:nvSpPr>
        <p:spPr>
          <a:xfrm>
            <a:off x="0" y="0"/>
            <a:ext cx="18288000" cy="934278"/>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3600" b="1" dirty="0">
                <a:solidFill>
                  <a:schemeClr val="bg2"/>
                </a:solidFill>
                <a:latin typeface="Arial Black" panose="020B0604020202020204" pitchFamily="34" charset="0"/>
                <a:cs typeface="Arial Black" panose="020B0604020202020204" pitchFamily="34" charset="0"/>
              </a:rPr>
              <a:t>	</a:t>
            </a:r>
            <a:r>
              <a:rPr lang="en-US" sz="3600" b="1" dirty="0">
                <a:solidFill>
                  <a:srgbClr val="012C52"/>
                </a:solidFill>
                <a:latin typeface="Arial Black" panose="020B0604020202020204" pitchFamily="34" charset="0"/>
                <a:cs typeface="Arial Black" panose="020B0604020202020204" pitchFamily="34" charset="0"/>
              </a:rPr>
              <a:t>Issues Addressed Based on Community Outreach Meetings: </a:t>
            </a:r>
          </a:p>
        </p:txBody>
      </p:sp>
      <p:sp>
        <p:nvSpPr>
          <p:cNvPr id="7" name="TextBox 6">
            <a:extLst>
              <a:ext uri="{FF2B5EF4-FFF2-40B4-BE49-F238E27FC236}">
                <a16:creationId xmlns:a16="http://schemas.microsoft.com/office/drawing/2014/main" id="{DC42CDB7-D38E-FD5A-0EB5-22427C432349}"/>
              </a:ext>
            </a:extLst>
          </p:cNvPr>
          <p:cNvSpPr txBox="1"/>
          <p:nvPr/>
        </p:nvSpPr>
        <p:spPr>
          <a:xfrm>
            <a:off x="198783" y="934278"/>
            <a:ext cx="17820861" cy="9325630"/>
          </a:xfrm>
          <a:prstGeom prst="rect">
            <a:avLst/>
          </a:prstGeom>
          <a:noFill/>
        </p:spPr>
        <p:txBody>
          <a:bodyPr wrap="square" rtlCol="0">
            <a:spAutoFit/>
          </a:bodyPr>
          <a:lstStyle/>
          <a:p>
            <a:r>
              <a:rPr lang="en-US" sz="3200" b="1" dirty="0">
                <a:solidFill>
                  <a:srgbClr val="012C52"/>
                </a:solidFill>
                <a:effectLst/>
                <a:latin typeface="Helvetica Neue" panose="02000503000000020004" pitchFamily="2" charset="0"/>
              </a:rPr>
              <a:t>Main Entrance Location</a:t>
            </a:r>
            <a:r>
              <a:rPr lang="en-US" sz="3200" dirty="0">
                <a:solidFill>
                  <a:srgbClr val="012C52"/>
                </a:solidFill>
                <a:effectLst/>
                <a:latin typeface="Helvetica Neue" panose="02000503000000020004" pitchFamily="2" charset="0"/>
              </a:rPr>
              <a:t> </a:t>
            </a:r>
          </a:p>
          <a:p>
            <a:r>
              <a:rPr lang="en-US" sz="2000" dirty="0">
                <a:effectLst/>
                <a:latin typeface="Arial" panose="020B0604020202020204" pitchFamily="34" charset="0"/>
                <a:ea typeface="Calibri" panose="020F0502020204030204" pitchFamily="34" charset="0"/>
                <a:cs typeface="Arial" panose="020B0604020202020204" pitchFamily="34" charset="0"/>
              </a:rPr>
              <a:t>Traffic experts concluded that the proposed location at the entrance of the Shadow Hills golf course and restaurant provides the safest location for vehicular traffic, pedestrians, and golf carts.</a:t>
            </a:r>
            <a:r>
              <a:rPr lang="en-US" sz="2000" dirty="0">
                <a:effectLst/>
                <a:latin typeface="Arial" panose="020B0604020202020204" pitchFamily="34" charset="0"/>
                <a:cs typeface="Arial" panose="020B0604020202020204" pitchFamily="34" charset="0"/>
              </a:rPr>
              <a:t> </a:t>
            </a:r>
            <a:endParaRPr lang="en-US" sz="2000" dirty="0">
              <a:solidFill>
                <a:srgbClr val="012C52"/>
              </a:solidFill>
              <a:latin typeface="Arial" panose="020B0604020202020204" pitchFamily="34" charset="0"/>
              <a:cs typeface="Arial" panose="020B0604020202020204" pitchFamily="34" charset="0"/>
            </a:endParaRPr>
          </a:p>
          <a:p>
            <a:endParaRPr lang="en-US" sz="2400" dirty="0">
              <a:solidFill>
                <a:srgbClr val="012C52"/>
              </a:solidFill>
              <a:effectLst/>
              <a:latin typeface="Helvetica Neue" panose="02000503000000020004" pitchFamily="2" charset="0"/>
            </a:endParaRPr>
          </a:p>
          <a:p>
            <a:r>
              <a:rPr lang="en-US" sz="3200" b="1" dirty="0">
                <a:solidFill>
                  <a:srgbClr val="012C52"/>
                </a:solidFill>
                <a:effectLst/>
                <a:latin typeface="Helvetica Neue" panose="02000503000000020004" pitchFamily="2" charset="0"/>
              </a:rPr>
              <a:t>No Vehicle Stacking on Avenue 40 </a:t>
            </a:r>
          </a:p>
          <a:p>
            <a:r>
              <a:rPr lang="en-US" sz="2000" dirty="0">
                <a:effectLst/>
                <a:latin typeface="Arial" panose="020B0604020202020204" pitchFamily="34" charset="0"/>
                <a:ea typeface="Calibri" panose="020F0502020204030204" pitchFamily="34" charset="0"/>
                <a:cs typeface="Arial" panose="020B0604020202020204" pitchFamily="34" charset="0"/>
              </a:rPr>
              <a:t>The main entrance guard gate will be located more than 200 feet from Avenue 40 and will have dual lanes with the capacity for stacking at least 40 vehicles.</a:t>
            </a:r>
            <a:r>
              <a:rPr lang="en-US" sz="2000" dirty="0">
                <a:effectLst/>
                <a:latin typeface="Arial" panose="020B0604020202020204" pitchFamily="34" charset="0"/>
                <a:cs typeface="Arial" panose="020B0604020202020204" pitchFamily="34" charset="0"/>
              </a:rPr>
              <a:t> </a:t>
            </a:r>
            <a:endParaRPr lang="en-US" sz="2000" dirty="0">
              <a:solidFill>
                <a:srgbClr val="012C52"/>
              </a:solidFill>
              <a:effectLst/>
              <a:latin typeface="Arial" panose="020B0604020202020204" pitchFamily="34" charset="0"/>
              <a:cs typeface="Arial" panose="020B0604020202020204" pitchFamily="34" charset="0"/>
            </a:endParaRPr>
          </a:p>
          <a:p>
            <a:endParaRPr lang="en-US" sz="2000" dirty="0">
              <a:solidFill>
                <a:srgbClr val="012C52"/>
              </a:solidFill>
              <a:effectLst/>
              <a:latin typeface="Helvetica Neue" panose="02000503000000020004" pitchFamily="2" charset="0"/>
            </a:endParaRPr>
          </a:p>
          <a:p>
            <a:r>
              <a:rPr lang="en-US" sz="3200" b="1" dirty="0">
                <a:solidFill>
                  <a:srgbClr val="012C52"/>
                </a:solidFill>
                <a:effectLst/>
                <a:latin typeface="Helvetica Neue" panose="02000503000000020004" pitchFamily="2" charset="0"/>
                <a:ea typeface="Helvetica Neue" panose="02000503000000020004" pitchFamily="2" charset="0"/>
                <a:cs typeface="Helvetica Neue" panose="02000503000000020004" pitchFamily="2" charset="0"/>
              </a:rPr>
              <a:t>Widening of Existing Perimeter Roadways </a:t>
            </a:r>
            <a:r>
              <a:rPr lang="en-US" sz="1600" b="1" dirty="0">
                <a:effectLst/>
                <a:latin typeface="Helvetica Neue" panose="02000503000000020004" pitchFamily="2" charset="0"/>
                <a:ea typeface="Helvetica Neue" panose="02000503000000020004" pitchFamily="2" charset="0"/>
                <a:cs typeface="Helvetica Neue" panose="02000503000000020004" pitchFamily="2" charset="0"/>
              </a:rPr>
              <a:t> </a:t>
            </a:r>
          </a:p>
          <a:p>
            <a:r>
              <a:rPr lang="en-US" sz="2000" dirty="0">
                <a:effectLst/>
                <a:latin typeface="Arial" panose="020B0604020202020204" pitchFamily="34" charset="0"/>
                <a:ea typeface="Calibri" panose="020F0502020204030204" pitchFamily="34" charset="0"/>
                <a:cs typeface="Arial" panose="020B0604020202020204" pitchFamily="34" charset="0"/>
              </a:rPr>
              <a:t>Pulte will widen the entire length of Madison Street (Avenue 38 to Avenue 40) to the designed General Plan buildout of two lanes in each direction. Pulte will also widen Avenue 40, Jefferson Street and Avenue 38 along its project frontages. </a:t>
            </a:r>
            <a:endParaRPr lang="en-US" sz="4000" dirty="0">
              <a:solidFill>
                <a:srgbClr val="012C52"/>
              </a:solidFill>
              <a:effectLst/>
              <a:latin typeface="Arial" panose="020B0604020202020204" pitchFamily="34" charset="0"/>
              <a:cs typeface="Arial" panose="020B0604020202020204" pitchFamily="34" charset="0"/>
            </a:endParaRPr>
          </a:p>
          <a:p>
            <a:endParaRPr lang="en-US" sz="2400" dirty="0">
              <a:solidFill>
                <a:srgbClr val="012C52"/>
              </a:solidFill>
              <a:effectLst/>
              <a:latin typeface="Helvetica Neue" panose="02000503000000020004" pitchFamily="2" charset="0"/>
            </a:endParaRPr>
          </a:p>
          <a:p>
            <a:r>
              <a:rPr lang="en-US" sz="3200" b="1" dirty="0">
                <a:solidFill>
                  <a:srgbClr val="012C52"/>
                </a:solidFill>
                <a:effectLst/>
                <a:latin typeface="Helvetica Neue" panose="02000503000000020004" pitchFamily="2" charset="0"/>
              </a:rPr>
              <a:t>Construction Dust and Noise </a:t>
            </a:r>
          </a:p>
          <a:p>
            <a:r>
              <a:rPr lang="en-US" sz="2000" dirty="0">
                <a:effectLst/>
                <a:latin typeface="Arial" panose="020B0604020202020204" pitchFamily="34" charset="0"/>
                <a:ea typeface="Calibri" panose="020F0502020204030204" pitchFamily="34" charset="0"/>
                <a:cs typeface="Arial" panose="020B0604020202020204" pitchFamily="34" charset="0"/>
              </a:rPr>
              <a:t>The Developer will comply with the stringent dust control and air quality requirements of the City and Air Quality Management District.</a:t>
            </a:r>
            <a:endParaRPr lang="en-US" sz="4000" dirty="0">
              <a:latin typeface="Arial" panose="020B0604020202020204" pitchFamily="34" charset="0"/>
              <a:ea typeface="Calibri" panose="020F0502020204030204" pitchFamily="34" charset="0"/>
              <a:cs typeface="Arial" panose="020B0604020202020204" pitchFamily="34" charset="0"/>
            </a:endParaRPr>
          </a:p>
          <a:p>
            <a:endParaRPr lang="en-US" sz="2400" dirty="0">
              <a:solidFill>
                <a:srgbClr val="012C52"/>
              </a:solidFill>
              <a:effectLst/>
              <a:latin typeface="Helvetica Neue" panose="02000503000000020004" pitchFamily="2" charset="0"/>
            </a:endParaRPr>
          </a:p>
          <a:p>
            <a:r>
              <a:rPr lang="en-US" sz="3200" b="1" dirty="0">
                <a:solidFill>
                  <a:srgbClr val="012C52"/>
                </a:solidFill>
                <a:effectLst/>
                <a:latin typeface="Helvetica Neue" panose="02000503000000020004" pitchFamily="2" charset="0"/>
              </a:rPr>
              <a:t>IID Substation Location </a:t>
            </a:r>
          </a:p>
          <a:p>
            <a:r>
              <a:rPr lang="en-US" sz="1800" dirty="0">
                <a:effectLst/>
                <a:latin typeface="Arial" panose="020B0604020202020204" pitchFamily="34" charset="0"/>
                <a:ea typeface="Calibri" panose="020F0502020204030204" pitchFamily="34" charset="0"/>
                <a:cs typeface="Arial" panose="020B0604020202020204" pitchFamily="34" charset="0"/>
              </a:rPr>
              <a:t>Imperial Irrigation District requires a new </a:t>
            </a:r>
            <a:r>
              <a:rPr lang="en-US" sz="2000" dirty="0">
                <a:effectLst/>
                <a:latin typeface="Arial" panose="020B0604020202020204" pitchFamily="34" charset="0"/>
                <a:ea typeface="Calibri" panose="020F0502020204030204" pitchFamily="34" charset="0"/>
                <a:cs typeface="Arial" panose="020B0604020202020204" pitchFamily="34" charset="0"/>
              </a:rPr>
              <a:t>substation</a:t>
            </a:r>
            <a:r>
              <a:rPr lang="en-US" sz="1800" dirty="0">
                <a:effectLst/>
                <a:latin typeface="Arial" panose="020B0604020202020204" pitchFamily="34" charset="0"/>
                <a:ea typeface="Calibri" panose="020F0502020204030204" pitchFamily="34" charset="0"/>
                <a:cs typeface="Arial" panose="020B0604020202020204" pitchFamily="34" charset="0"/>
              </a:rPr>
              <a:t> be constructed to serve the project and it is IID, not the City or Developer, that will ultimately select the substation location. </a:t>
            </a:r>
            <a:endParaRPr lang="en-US" sz="3600" dirty="0">
              <a:solidFill>
                <a:srgbClr val="012C52"/>
              </a:solidFill>
              <a:effectLst/>
              <a:latin typeface="Arial" panose="020B0604020202020204" pitchFamily="34" charset="0"/>
              <a:cs typeface="Arial" panose="020B0604020202020204" pitchFamily="34" charset="0"/>
            </a:endParaRPr>
          </a:p>
          <a:p>
            <a:endParaRPr lang="en-US" sz="2400" dirty="0">
              <a:solidFill>
                <a:srgbClr val="012C52"/>
              </a:solidFill>
              <a:effectLst/>
              <a:latin typeface="Helvetica Neue" panose="02000503000000020004" pitchFamily="2" charset="0"/>
            </a:endParaRPr>
          </a:p>
          <a:p>
            <a:r>
              <a:rPr lang="en-US" sz="3200" b="1" dirty="0">
                <a:solidFill>
                  <a:srgbClr val="012C52"/>
                </a:solidFill>
                <a:effectLst/>
                <a:latin typeface="Helvetica Neue" panose="02000503000000020004" pitchFamily="2" charset="0"/>
              </a:rPr>
              <a:t>Sewer Line Expansion in Shadow Hills </a:t>
            </a:r>
          </a:p>
          <a:p>
            <a:r>
              <a:rPr lang="en-US" sz="2000" dirty="0">
                <a:effectLst/>
                <a:latin typeface="Arial" panose="020B0604020202020204" pitchFamily="34" charset="0"/>
                <a:ea typeface="Calibri" panose="020F0502020204030204" pitchFamily="34" charset="0"/>
                <a:cs typeface="Arial" panose="020B0604020202020204" pitchFamily="34" charset="0"/>
              </a:rPr>
              <a:t>Pulte is working with Coachella Valley Water District on an alternative sewer design that avoids impacting the existing Shadow Hills community to install larger sewer lines.</a:t>
            </a:r>
            <a:r>
              <a:rPr lang="en-US" sz="2000" dirty="0">
                <a:effectLst/>
                <a:latin typeface="Arial" panose="020B0604020202020204" pitchFamily="34" charset="0"/>
                <a:cs typeface="Arial" panose="020B0604020202020204" pitchFamily="34" charset="0"/>
              </a:rPr>
              <a:t> </a:t>
            </a:r>
            <a:endParaRPr lang="en-US" sz="2000" dirty="0">
              <a:solidFill>
                <a:srgbClr val="012C52"/>
              </a:solidFill>
              <a:effectLst/>
              <a:latin typeface="Arial" panose="020B0604020202020204" pitchFamily="34" charset="0"/>
              <a:cs typeface="Arial" panose="020B0604020202020204" pitchFamily="34" charset="0"/>
            </a:endParaRPr>
          </a:p>
          <a:p>
            <a:endParaRPr lang="en-US" sz="2400" dirty="0">
              <a:solidFill>
                <a:srgbClr val="012C52"/>
              </a:solidFill>
              <a:effectLst/>
              <a:latin typeface="Helvetica Neue" panose="02000503000000020004" pitchFamily="2" charset="0"/>
            </a:endParaRPr>
          </a:p>
          <a:p>
            <a:r>
              <a:rPr lang="en-US" sz="3200" b="1" dirty="0">
                <a:solidFill>
                  <a:srgbClr val="012C52"/>
                </a:solidFill>
                <a:effectLst/>
                <a:latin typeface="Helvetica Neue" panose="02000503000000020004" pitchFamily="2" charset="0"/>
              </a:rPr>
              <a:t>Shadow Hills Homeowner Concerns Regarding Access to Shadow Hills</a:t>
            </a:r>
            <a:r>
              <a:rPr lang="en-US" sz="3200" dirty="0">
                <a:solidFill>
                  <a:srgbClr val="012C52"/>
                </a:solidFill>
                <a:effectLst/>
                <a:latin typeface="Helvetica Neue" panose="02000503000000020004" pitchFamily="2" charset="0"/>
              </a:rPr>
              <a:t> </a:t>
            </a:r>
          </a:p>
          <a:p>
            <a:r>
              <a:rPr lang="en-US" sz="2000" dirty="0">
                <a:effectLst/>
                <a:latin typeface="Arial" panose="020B0604020202020204" pitchFamily="34" charset="0"/>
                <a:ea typeface="Calibri" panose="020F0502020204030204" pitchFamily="34" charset="0"/>
                <a:cs typeface="Arial" panose="020B0604020202020204" pitchFamily="34" charset="0"/>
              </a:rPr>
              <a:t>Pulte/Desert Retreat residents will not have access to the Shadow Hills Clubhouse and private clubs and amenities. </a:t>
            </a:r>
            <a:endParaRPr lang="en-US" sz="4000" dirty="0">
              <a:solidFill>
                <a:srgbClr val="012C52"/>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944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лилиния 3"/>
          <p:cNvSpPr/>
          <p:nvPr/>
        </p:nvSpPr>
        <p:spPr>
          <a:xfrm>
            <a:off x="12103316" y="-884793"/>
            <a:ext cx="8172655" cy="12058174"/>
          </a:xfrm>
          <a:custGeom>
            <a:avLst/>
            <a:gdLst>
              <a:gd name="connsiteX0" fmla="*/ 908 w 6953"/>
              <a:gd name="connsiteY0" fmla="*/ 908 w 6953"/>
              <a:gd name="connsiteX1" fmla="*/ 908 w 6953"/>
              <a:gd name="connsiteY1" fmla="*/ 908 w 6953"/>
              <a:gd name="connsiteX2" fmla="*/ 908 w 6953"/>
              <a:gd name="connsiteY2" fmla="*/ 908 w 6953"/>
              <a:gd name="connsiteX3" fmla="*/ 908 w 6953"/>
              <a:gd name="connsiteY3" fmla="*/ 908 w 6953"/>
              <a:gd name="connsiteX4" fmla="*/ 908 w 6953"/>
              <a:gd name="connsiteY4" fmla="*/ 908 w 6953"/>
              <a:gd name="connsiteX5" fmla="*/ 908 w 6953"/>
              <a:gd name="connsiteY5" fmla="*/ 908 w 6953"/>
              <a:gd name="connsiteX6" fmla="*/ 908 w 6953"/>
              <a:gd name="connsiteY6" fmla="*/ 908 w 6953"/>
              <a:gd name="connsiteX7" fmla="*/ 908 w 6953"/>
              <a:gd name="connsiteY7" fmla="*/ 908 w 6953"/>
              <a:gd name="connsiteX8" fmla="*/ 908 w 6953"/>
              <a:gd name="connsiteY8" fmla="*/ 908 w 6953"/>
              <a:gd name="connsiteX9" fmla="*/ 908 w 6953"/>
              <a:gd name="connsiteY9" fmla="*/ 908 w 6953"/>
              <a:gd name="connsiteX10" fmla="*/ 908 w 6953"/>
              <a:gd name="connsiteY10" fmla="*/ 908 w 6953"/>
              <a:gd name="connsiteX11" fmla="*/ 908 w 6953"/>
              <a:gd name="connsiteY11" fmla="*/ 908 w 6953"/>
              <a:gd name="connsiteX12" fmla="*/ 908 w 6953"/>
              <a:gd name="connsiteY12" fmla="*/ 908 w 6953"/>
              <a:gd name="connsiteX13" fmla="*/ 908 w 6953"/>
              <a:gd name="connsiteY13" fmla="*/ 908 w 6953"/>
              <a:gd name="connsiteX14" fmla="*/ 908 w 6953"/>
              <a:gd name="connsiteY14" fmla="*/ 908 w 6953"/>
              <a:gd name="connsiteX15" fmla="*/ 908 w 6953"/>
              <a:gd name="connsiteY15" fmla="*/ 908 w 6953"/>
              <a:gd name="connsiteX16" fmla="*/ 908 w 6953"/>
              <a:gd name="connsiteY16" fmla="*/ 908 w 6953"/>
              <a:gd name="connsiteX17" fmla="*/ 908 w 6953"/>
              <a:gd name="connsiteY17" fmla="*/ 908 w 6953"/>
              <a:gd name="connsiteX18" fmla="*/ 908 w 6953"/>
              <a:gd name="connsiteY18" fmla="*/ 908 w 6953"/>
              <a:gd name="connsiteX19" fmla="*/ 908 w 6953"/>
              <a:gd name="connsiteY19" fmla="*/ 908 w 6953"/>
              <a:gd name="connsiteX20" fmla="*/ 908 w 6953"/>
              <a:gd name="connsiteY20" fmla="*/ 908 w 6953"/>
              <a:gd name="connsiteX21" fmla="*/ 908 w 6953"/>
              <a:gd name="connsiteY21" fmla="*/ 908 w 6953"/>
              <a:gd name="connsiteX22" fmla="*/ 908 w 6953"/>
              <a:gd name="connsiteY22" fmla="*/ 908 w 6953"/>
              <a:gd name="connsiteX23" fmla="*/ 908 w 6953"/>
              <a:gd name="connsiteY23" fmla="*/ 908 w 6953"/>
              <a:gd name="connsiteX24" fmla="*/ 908 w 6953"/>
              <a:gd name="connsiteY24" fmla="*/ 908 w 6953"/>
              <a:gd name="connsiteX25" fmla="*/ 908 w 6953"/>
              <a:gd name="connsiteY25" fmla="*/ 908 w 6953"/>
              <a:gd name="connsiteX26" fmla="*/ 908 w 6953"/>
              <a:gd name="connsiteY26" fmla="*/ 908 w 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2332" h="2747739">
                <a:moveTo>
                  <a:pt x="541482" y="2245444"/>
                </a:moveTo>
                <a:lnTo>
                  <a:pt x="1166560" y="2245444"/>
                </a:lnTo>
                <a:lnTo>
                  <a:pt x="1166560" y="2747739"/>
                </a:lnTo>
                <a:lnTo>
                  <a:pt x="541482" y="2747739"/>
                </a:lnTo>
                <a:close/>
                <a:moveTo>
                  <a:pt x="911692" y="0"/>
                </a:moveTo>
                <a:cubicBezTo>
                  <a:pt x="1206868" y="0"/>
                  <a:pt x="1439102" y="74414"/>
                  <a:pt x="1608394" y="223242"/>
                </a:cubicBezTo>
                <a:cubicBezTo>
                  <a:pt x="1777686" y="372070"/>
                  <a:pt x="1862332" y="572988"/>
                  <a:pt x="1862332" y="825996"/>
                </a:cubicBezTo>
                <a:cubicBezTo>
                  <a:pt x="1862332" y="981025"/>
                  <a:pt x="1816133" y="1123652"/>
                  <a:pt x="1723736" y="1253877"/>
                </a:cubicBezTo>
                <a:cubicBezTo>
                  <a:pt x="1631338" y="1384101"/>
                  <a:pt x="1513826" y="1486421"/>
                  <a:pt x="1371199" y="1560835"/>
                </a:cubicBezTo>
                <a:cubicBezTo>
                  <a:pt x="1291824" y="1612925"/>
                  <a:pt x="1238184" y="1669046"/>
                  <a:pt x="1210279" y="1729197"/>
                </a:cubicBezTo>
                <a:cubicBezTo>
                  <a:pt x="1182373" y="1789348"/>
                  <a:pt x="1168421" y="1870894"/>
                  <a:pt x="1168421" y="1973833"/>
                </a:cubicBezTo>
                <a:lnTo>
                  <a:pt x="539622" y="1973833"/>
                </a:lnTo>
                <a:cubicBezTo>
                  <a:pt x="540862" y="1801440"/>
                  <a:pt x="571868" y="1671836"/>
                  <a:pt x="632639" y="1585019"/>
                </a:cubicBezTo>
                <a:cubicBezTo>
                  <a:pt x="693411" y="1498203"/>
                  <a:pt x="804412" y="1398364"/>
                  <a:pt x="965642" y="1285503"/>
                </a:cubicBezTo>
                <a:cubicBezTo>
                  <a:pt x="1048738" y="1233413"/>
                  <a:pt x="1114161" y="1168921"/>
                  <a:pt x="1161910" y="1092026"/>
                </a:cubicBezTo>
                <a:cubicBezTo>
                  <a:pt x="1197721" y="1034355"/>
                  <a:pt x="1220104" y="970057"/>
                  <a:pt x="1229057" y="899131"/>
                </a:cubicBezTo>
                <a:lnTo>
                  <a:pt x="1233533" y="825996"/>
                </a:lnTo>
                <a:lnTo>
                  <a:pt x="1228301" y="751815"/>
                </a:lnTo>
                <a:cubicBezTo>
                  <a:pt x="1217836" y="681586"/>
                  <a:pt x="1191675" y="623218"/>
                  <a:pt x="1149817" y="576709"/>
                </a:cubicBezTo>
                <a:cubicBezTo>
                  <a:pt x="1094007" y="514697"/>
                  <a:pt x="1014632" y="483691"/>
                  <a:pt x="911692" y="483691"/>
                </a:cubicBezTo>
                <a:cubicBezTo>
                  <a:pt x="828597" y="483691"/>
                  <a:pt x="759143" y="509116"/>
                  <a:pt x="703333" y="559966"/>
                </a:cubicBezTo>
                <a:cubicBezTo>
                  <a:pt x="647522" y="610816"/>
                  <a:pt x="618377" y="686470"/>
                  <a:pt x="615896" y="786929"/>
                </a:cubicBezTo>
                <a:lnTo>
                  <a:pt x="3840" y="786929"/>
                </a:lnTo>
                <a:lnTo>
                  <a:pt x="120" y="775767"/>
                </a:lnTo>
                <a:lnTo>
                  <a:pt x="120" y="775766"/>
                </a:lnTo>
                <a:cubicBezTo>
                  <a:pt x="-3601" y="517798"/>
                  <a:pt x="78565" y="324011"/>
                  <a:pt x="246617" y="194407"/>
                </a:cubicBezTo>
                <a:cubicBezTo>
                  <a:pt x="414668" y="64802"/>
                  <a:pt x="636360" y="0"/>
                  <a:pt x="911692" y="0"/>
                </a:cubicBezTo>
                <a:close/>
              </a:path>
            </a:pathLst>
          </a:custGeom>
          <a:solidFill>
            <a:srgbClr val="F9C55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00101" y="1691528"/>
            <a:ext cx="10908195" cy="1169551"/>
          </a:xfrm>
          <a:prstGeom prst="rect">
            <a:avLst/>
          </a:prstGeom>
          <a:noFill/>
        </p:spPr>
        <p:txBody>
          <a:bodyPr wrap="square" rtlCol="0">
            <a:spAutoFit/>
          </a:bodyPr>
          <a:lstStyle/>
          <a:p>
            <a:r>
              <a:rPr lang="en-US" sz="7000" b="1" dirty="0">
                <a:solidFill>
                  <a:srgbClr val="012C52"/>
                </a:solidFill>
                <a:latin typeface="Arial Black" panose="020B0604020202020204" pitchFamily="34" charset="0"/>
                <a:ea typeface="Roboto Black" panose="02000000000000000000" pitchFamily="2" charset="0"/>
                <a:cs typeface="Open Sans Light" panose="020B0306030504020204" pitchFamily="34" charset="0"/>
              </a:rPr>
              <a:t>Ongoing Outreach</a:t>
            </a:r>
          </a:p>
        </p:txBody>
      </p:sp>
      <p:sp>
        <p:nvSpPr>
          <p:cNvPr id="6" name="TextBox 5">
            <a:extLst>
              <a:ext uri="{FF2B5EF4-FFF2-40B4-BE49-F238E27FC236}">
                <a16:creationId xmlns:a16="http://schemas.microsoft.com/office/drawing/2014/main" id="{D4134FC1-C1C4-1EAA-5E37-449B054751F4}"/>
              </a:ext>
            </a:extLst>
          </p:cNvPr>
          <p:cNvSpPr txBox="1"/>
          <p:nvPr/>
        </p:nvSpPr>
        <p:spPr>
          <a:xfrm>
            <a:off x="930729" y="3303303"/>
            <a:ext cx="9800531" cy="5293757"/>
          </a:xfrm>
          <a:prstGeom prst="rect">
            <a:avLst/>
          </a:prstGeom>
          <a:noFill/>
        </p:spPr>
        <p:txBody>
          <a:bodyPr wrap="square" rtlCol="0">
            <a:spAutoFit/>
          </a:bodyPr>
          <a:lstStyle/>
          <a:p>
            <a:pPr marR="0" lvl="0">
              <a:spcBef>
                <a:spcPts val="0"/>
              </a:spcBef>
              <a:spcAft>
                <a:spcPts val="3600"/>
              </a:spcAft>
            </a:pPr>
            <a:r>
              <a:rPr lang="en-US" sz="3200" b="1" dirty="0">
                <a:effectLst/>
                <a:ea typeface="Times New Roman" panose="02020603050405020304" pitchFamily="18" charset="0"/>
                <a:cs typeface="Calibri" panose="020F0502020204030204" pitchFamily="34" charset="0"/>
              </a:rPr>
              <a:t>PulteGroup is committed to transparency and open communication throughout the approval and development process. </a:t>
            </a:r>
          </a:p>
          <a:p>
            <a:pPr marL="1832435" lvl="3">
              <a:spcBef>
                <a:spcPts val="0"/>
              </a:spcBef>
              <a:spcAft>
                <a:spcPts val="2400"/>
              </a:spcAft>
            </a:pPr>
            <a:r>
              <a:rPr lang="en-US" sz="3200" dirty="0">
                <a:effectLst/>
                <a:ea typeface="Times New Roman" panose="02020603050405020304" pitchFamily="18" charset="0"/>
                <a:cs typeface="Calibri" panose="020F0502020204030204" pitchFamily="34" charset="0"/>
              </a:rPr>
              <a:t>Individuals interested in receiving information can sign up to receive project updates at</a:t>
            </a:r>
            <a:r>
              <a:rPr lang="en-US" sz="3200" dirty="0">
                <a:ea typeface="Times New Roman" panose="02020603050405020304" pitchFamily="18" charset="0"/>
                <a:cs typeface="Calibri" panose="020F0502020204030204" pitchFamily="34" charset="0"/>
              </a:rPr>
              <a:t> </a:t>
            </a:r>
            <a:r>
              <a:rPr lang="en-US" sz="3200" u="sng" dirty="0" err="1">
                <a:solidFill>
                  <a:srgbClr val="0070C0"/>
                </a:solidFill>
                <a:ea typeface="Times New Roman" panose="02020603050405020304" pitchFamily="18" charset="0"/>
                <a:cs typeface="Calibri" panose="020F0502020204030204" pitchFamily="34" charset="0"/>
              </a:rPr>
              <a:t>desertretreatindio.com</a:t>
            </a:r>
            <a:r>
              <a:rPr lang="en-US" sz="3200" u="sng" dirty="0">
                <a:solidFill>
                  <a:srgbClr val="0070C0"/>
                </a:solidFill>
                <a:ea typeface="Times New Roman" panose="02020603050405020304" pitchFamily="18" charset="0"/>
                <a:cs typeface="Calibri" panose="020F0502020204030204" pitchFamily="34" charset="0"/>
              </a:rPr>
              <a:t>  </a:t>
            </a:r>
            <a:endParaRPr lang="en-US" sz="3200" u="sng" dirty="0">
              <a:solidFill>
                <a:srgbClr val="0070C0"/>
              </a:solidFill>
              <a:effectLst/>
              <a:ea typeface="Times New Roman" panose="02020603050405020304" pitchFamily="18" charset="0"/>
              <a:cs typeface="Calibri" panose="020F0502020204030204" pitchFamily="34" charset="0"/>
            </a:endParaRPr>
          </a:p>
          <a:p>
            <a:pPr marL="1832435" lvl="3">
              <a:spcBef>
                <a:spcPts val="0"/>
              </a:spcBef>
              <a:spcAft>
                <a:spcPts val="2400"/>
              </a:spcAft>
            </a:pPr>
            <a:r>
              <a:rPr lang="en-US" sz="3200" dirty="0">
                <a:solidFill>
                  <a:srgbClr val="000000"/>
                </a:solidFill>
                <a:effectLst/>
                <a:ea typeface="Times New Roman" panose="02020603050405020304" pitchFamily="18" charset="0"/>
                <a:cs typeface="Calibri" panose="020F0502020204030204" pitchFamily="34" charset="0"/>
              </a:rPr>
              <a:t>For more information or inquiries about the community, contact </a:t>
            </a:r>
            <a:r>
              <a:rPr lang="en-US" sz="3200" u="sng" dirty="0" err="1">
                <a:solidFill>
                  <a:srgbClr val="0070C0"/>
                </a:solidFill>
                <a:ea typeface="Times New Roman" panose="02020603050405020304" pitchFamily="18" charset="0"/>
                <a:cs typeface="Calibri" panose="020F0502020204030204" pitchFamily="34" charset="0"/>
              </a:rPr>
              <a:t>outreach@desertretreatindio.com</a:t>
            </a:r>
            <a:r>
              <a:rPr lang="en-US" sz="3200" u="sng" dirty="0" err="1">
                <a:solidFill>
                  <a:srgbClr val="0563C1"/>
                </a:solidFill>
                <a:effectLst/>
                <a:ea typeface="Times New Roman" panose="02020603050405020304" pitchFamily="18" charset="0"/>
                <a:cs typeface="Calibri" panose="020F0502020204030204" pitchFamily="34" charset="0"/>
                <a:hlinkClick r:id="rId3"/>
              </a:rPr>
              <a:t>each</a:t>
            </a:r>
            <a:endParaRPr lang="en-US" dirty="0">
              <a:cs typeface="Calibri" panose="020F0502020204030204" pitchFamily="34" charset="0"/>
            </a:endParaRPr>
          </a:p>
        </p:txBody>
      </p:sp>
      <p:pic>
        <p:nvPicPr>
          <p:cNvPr id="7" name="Graphic 6" descr="Internet with solid fill">
            <a:extLst>
              <a:ext uri="{FF2B5EF4-FFF2-40B4-BE49-F238E27FC236}">
                <a16:creationId xmlns:a16="http://schemas.microsoft.com/office/drawing/2014/main" id="{634BE09B-E8C5-9452-52ED-BB42D985F11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01416" y="5144294"/>
            <a:ext cx="1038384" cy="1038384"/>
          </a:xfrm>
          <a:prstGeom prst="rect">
            <a:avLst/>
          </a:prstGeom>
        </p:spPr>
      </p:pic>
      <p:pic>
        <p:nvPicPr>
          <p:cNvPr id="9" name="Graphic 8" descr="Email with solid fill">
            <a:extLst>
              <a:ext uri="{FF2B5EF4-FFF2-40B4-BE49-F238E27FC236}">
                <a16:creationId xmlns:a16="http://schemas.microsoft.com/office/drawing/2014/main" id="{DBD2390D-2093-09C7-D8F0-E137E55BB50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97362" y="7195270"/>
            <a:ext cx="842438" cy="842438"/>
          </a:xfrm>
          <a:prstGeom prst="rect">
            <a:avLst/>
          </a:prstGeom>
        </p:spPr>
      </p:pic>
    </p:spTree>
    <p:extLst>
      <p:ext uri="{BB962C8B-B14F-4D97-AF65-F5344CB8AC3E}">
        <p14:creationId xmlns:p14="http://schemas.microsoft.com/office/powerpoint/2010/main" val="769320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11"/>
          <p:cNvSpPr/>
          <p:nvPr/>
        </p:nvSpPr>
        <p:spPr>
          <a:xfrm flipV="1">
            <a:off x="50401" y="4521392"/>
            <a:ext cx="720000" cy="720806"/>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solidFill>
            <a:srgbClr val="012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TextBox 13"/>
          <p:cNvSpPr txBox="1"/>
          <p:nvPr/>
        </p:nvSpPr>
        <p:spPr>
          <a:xfrm>
            <a:off x="4539346" y="6599155"/>
            <a:ext cx="2688982" cy="1631216"/>
          </a:xfrm>
          <a:prstGeom prst="rect">
            <a:avLst/>
          </a:prstGeom>
          <a:noFill/>
        </p:spPr>
        <p:txBody>
          <a:bodyPr wrap="square" rtlCol="0">
            <a:spAutoFit/>
          </a:bodyPr>
          <a:lstStyle/>
          <a:p>
            <a:pPr defTabSz="360000"/>
            <a:r>
              <a:rPr lang="en-US" sz="2500" dirty="0">
                <a:solidFill>
                  <a:schemeClr val="accent6"/>
                </a:solidFill>
                <a:ea typeface="Roboto Light" panose="02000000000000000000" pitchFamily="2" charset="0"/>
                <a:cs typeface="Calibri" panose="020F0502020204030204" pitchFamily="34" charset="0"/>
              </a:rPr>
              <a:t>45 Day Draft EIR </a:t>
            </a:r>
          </a:p>
          <a:p>
            <a:pPr marL="342900" indent="-342900" defTabSz="360000">
              <a:buFont typeface="Arial" panose="020B0604020202020204" pitchFamily="34" charset="0"/>
              <a:buChar char="•"/>
            </a:pPr>
            <a:r>
              <a:rPr lang="en-US" sz="2500" dirty="0">
                <a:solidFill>
                  <a:schemeClr val="accent6"/>
                </a:solidFill>
                <a:ea typeface="Roboto Light" panose="02000000000000000000" pitchFamily="2" charset="0"/>
                <a:cs typeface="Calibri" panose="020F0502020204030204" pitchFamily="34" charset="0"/>
              </a:rPr>
              <a:t>Public Review Comment  period</a:t>
            </a:r>
            <a:endParaRPr lang="ru-RU" sz="2500" spc="-150" dirty="0">
              <a:solidFill>
                <a:schemeClr val="accent6"/>
              </a:solidFill>
              <a:ea typeface="Roboto Light" panose="02000000000000000000" pitchFamily="2" charset="0"/>
              <a:cs typeface="Calibri" panose="020F0502020204030204" pitchFamily="34" charset="0"/>
            </a:endParaRPr>
          </a:p>
        </p:txBody>
      </p:sp>
      <p:sp>
        <p:nvSpPr>
          <p:cNvPr id="15" name="TextBox 14"/>
          <p:cNvSpPr txBox="1"/>
          <p:nvPr/>
        </p:nvSpPr>
        <p:spPr>
          <a:xfrm>
            <a:off x="710429" y="5302725"/>
            <a:ext cx="2766969" cy="1077218"/>
          </a:xfrm>
          <a:prstGeom prst="rect">
            <a:avLst/>
          </a:prstGeom>
          <a:noFill/>
        </p:spPr>
        <p:txBody>
          <a:bodyPr wrap="square" rtlCol="0" anchor="ctr">
            <a:spAutoFit/>
          </a:bodyPr>
          <a:lstStyle/>
          <a:p>
            <a:pPr algn="ctr"/>
            <a:r>
              <a:rPr lang="en-US" sz="3200" b="1" dirty="0">
                <a:solidFill>
                  <a:schemeClr val="bg1"/>
                </a:solidFill>
                <a:ea typeface="Roboto" panose="02000000000000000000" pitchFamily="2" charset="0"/>
                <a:cs typeface="Calibri" panose="020F0502020204030204" pitchFamily="34" charset="0"/>
              </a:rPr>
              <a:t>Scoping &amp; Planning</a:t>
            </a:r>
            <a:endParaRPr lang="ru-RU" sz="3200" b="1" dirty="0">
              <a:solidFill>
                <a:schemeClr val="bg1"/>
              </a:solidFill>
              <a:ea typeface="Roboto" panose="02000000000000000000" pitchFamily="2" charset="0"/>
              <a:cs typeface="Calibri" panose="020F0502020204030204" pitchFamily="34" charset="0"/>
            </a:endParaRPr>
          </a:p>
        </p:txBody>
      </p:sp>
      <p:sp>
        <p:nvSpPr>
          <p:cNvPr id="30" name="TextBox 29"/>
          <p:cNvSpPr txBox="1"/>
          <p:nvPr/>
        </p:nvSpPr>
        <p:spPr>
          <a:xfrm>
            <a:off x="7489587" y="6599155"/>
            <a:ext cx="2854185" cy="2015936"/>
          </a:xfrm>
          <a:prstGeom prst="rect">
            <a:avLst/>
          </a:prstGeom>
          <a:noFill/>
        </p:spPr>
        <p:txBody>
          <a:bodyPr wrap="square" rtlCol="0">
            <a:spAutoFit/>
          </a:bodyPr>
          <a:lstStyle/>
          <a:p>
            <a:pPr defTabSz="360000"/>
            <a:r>
              <a:rPr lang="en-US" sz="2500" dirty="0">
                <a:solidFill>
                  <a:schemeClr val="accent6"/>
                </a:solidFill>
                <a:ea typeface="Roboto Light" panose="02000000000000000000" pitchFamily="2" charset="0"/>
                <a:cs typeface="Calibri" panose="020F0502020204030204" pitchFamily="34" charset="0"/>
              </a:rPr>
              <a:t>Review Final EIR and Specific Plan by City of Indio Planning Commission and City Council</a:t>
            </a:r>
            <a:endParaRPr lang="ru-RU" sz="2500" spc="-150" dirty="0">
              <a:solidFill>
                <a:schemeClr val="accent6"/>
              </a:solidFill>
              <a:ea typeface="Roboto Light" panose="02000000000000000000" pitchFamily="2" charset="0"/>
              <a:cs typeface="Calibri" panose="020F0502020204030204" pitchFamily="34" charset="0"/>
            </a:endParaRPr>
          </a:p>
        </p:txBody>
      </p:sp>
      <p:sp>
        <p:nvSpPr>
          <p:cNvPr id="31" name="TextBox 30"/>
          <p:cNvSpPr txBox="1"/>
          <p:nvPr/>
        </p:nvSpPr>
        <p:spPr>
          <a:xfrm>
            <a:off x="7414880" y="5302725"/>
            <a:ext cx="2974955" cy="1077218"/>
          </a:xfrm>
          <a:prstGeom prst="rect">
            <a:avLst/>
          </a:prstGeom>
          <a:noFill/>
        </p:spPr>
        <p:txBody>
          <a:bodyPr wrap="square" rtlCol="0" anchor="ctr">
            <a:spAutoFit/>
          </a:bodyPr>
          <a:lstStyle/>
          <a:p>
            <a:pPr algn="ctr"/>
            <a:r>
              <a:rPr lang="en-US" sz="3200" b="1" dirty="0">
                <a:solidFill>
                  <a:schemeClr val="bg1"/>
                </a:solidFill>
                <a:ea typeface="Roboto" panose="02000000000000000000" pitchFamily="2" charset="0"/>
                <a:cs typeface="Calibri" panose="020F0502020204030204" pitchFamily="34" charset="0"/>
              </a:rPr>
              <a:t>Final EIR &amp; Public Hearings </a:t>
            </a:r>
            <a:endParaRPr lang="ru-RU" sz="3200" b="1" dirty="0">
              <a:solidFill>
                <a:schemeClr val="bg1"/>
              </a:solidFill>
              <a:ea typeface="Roboto" panose="02000000000000000000" pitchFamily="2" charset="0"/>
              <a:cs typeface="Calibri" panose="020F0502020204030204" pitchFamily="34" charset="0"/>
            </a:endParaRPr>
          </a:p>
        </p:txBody>
      </p:sp>
      <p:sp>
        <p:nvSpPr>
          <p:cNvPr id="20" name="Прямоугольник 19"/>
          <p:cNvSpPr/>
          <p:nvPr/>
        </p:nvSpPr>
        <p:spPr>
          <a:xfrm>
            <a:off x="187036" y="4656073"/>
            <a:ext cx="18100964" cy="451444"/>
          </a:xfrm>
          <a:prstGeom prst="rect">
            <a:avLst/>
          </a:prstGeom>
          <a:solidFill>
            <a:srgbClr val="012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5" name="Group 34">
            <a:extLst>
              <a:ext uri="{FF2B5EF4-FFF2-40B4-BE49-F238E27FC236}">
                <a16:creationId xmlns:a16="http://schemas.microsoft.com/office/drawing/2014/main" id="{E8D62990-51EF-0734-B0CB-76F995520BE5}"/>
              </a:ext>
            </a:extLst>
          </p:cNvPr>
          <p:cNvGrpSpPr/>
          <p:nvPr/>
        </p:nvGrpSpPr>
        <p:grpSpPr>
          <a:xfrm>
            <a:off x="14967452" y="2602207"/>
            <a:ext cx="1524825" cy="2542087"/>
            <a:chOff x="14967452" y="2692787"/>
            <a:chExt cx="1524825" cy="2542087"/>
          </a:xfrm>
        </p:grpSpPr>
        <p:cxnSp>
          <p:nvCxnSpPr>
            <p:cNvPr id="28" name="Прямая соединительная линия 27"/>
            <p:cNvCxnSpPr/>
            <p:nvPr/>
          </p:nvCxnSpPr>
          <p:spPr>
            <a:xfrm>
              <a:off x="15729864" y="4308970"/>
              <a:ext cx="0" cy="885371"/>
            </a:xfrm>
            <a:prstGeom prst="line">
              <a:avLst/>
            </a:prstGeom>
            <a:ln w="38100">
              <a:solidFill>
                <a:srgbClr val="1BC1B0"/>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CE32FA7-9AFA-BAD4-6D67-8B52A52AD572}"/>
                </a:ext>
              </a:extLst>
            </p:cNvPr>
            <p:cNvGrpSpPr/>
            <p:nvPr/>
          </p:nvGrpSpPr>
          <p:grpSpPr>
            <a:xfrm>
              <a:off x="14967452" y="2692787"/>
              <a:ext cx="1524825" cy="2542087"/>
              <a:chOff x="14686877" y="2692787"/>
              <a:chExt cx="1524825" cy="2542087"/>
            </a:xfrm>
          </p:grpSpPr>
          <p:sp>
            <p:nvSpPr>
              <p:cNvPr id="32" name="Freeform: Shape 111"/>
              <p:cNvSpPr/>
              <p:nvPr/>
            </p:nvSpPr>
            <p:spPr>
              <a:xfrm>
                <a:off x="14686877" y="2692787"/>
                <a:ext cx="1524825" cy="1568010"/>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solidFill>
                <a:srgbClr val="1BC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solidFill>
                    <a:latin typeface="Arial Black" panose="020B0604020202020204" pitchFamily="34" charset="0"/>
                    <a:ea typeface="Roboto Black" panose="02000000000000000000" pitchFamily="2" charset="0"/>
                    <a:cs typeface="Open Sans Light" panose="020B0306030504020204" pitchFamily="34" charset="0"/>
                  </a:rPr>
                  <a:t>Late</a:t>
                </a:r>
              </a:p>
              <a:p>
                <a:pPr algn="ctr"/>
                <a:r>
                  <a:rPr lang="en-US" sz="3200" b="1" dirty="0">
                    <a:solidFill>
                      <a:schemeClr val="bg2"/>
                    </a:solidFill>
                    <a:latin typeface="Arial Black" panose="020B0604020202020204" pitchFamily="34" charset="0"/>
                    <a:ea typeface="Roboto Black" panose="02000000000000000000" pitchFamily="2" charset="0"/>
                    <a:cs typeface="Open Sans Light" panose="020B0306030504020204" pitchFamily="34" charset="0"/>
                  </a:rPr>
                  <a:t>2024</a:t>
                </a:r>
                <a:endParaRPr lang="tr-TR" sz="2400" dirty="0">
                  <a:solidFill>
                    <a:schemeClr val="bg2"/>
                  </a:solidFill>
                </a:endParaRPr>
              </a:p>
            </p:txBody>
          </p:sp>
          <p:sp>
            <p:nvSpPr>
              <p:cNvPr id="22" name="Freeform: Shape 111"/>
              <p:cNvSpPr/>
              <p:nvPr/>
            </p:nvSpPr>
            <p:spPr>
              <a:xfrm flipV="1">
                <a:off x="15189606" y="4709876"/>
                <a:ext cx="524410" cy="524998"/>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solidFill>
                <a:srgbClr val="1BC1B0"/>
              </a:solid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1BC1B0"/>
                  </a:solidFill>
                </a:endParaRPr>
              </a:p>
            </p:txBody>
          </p:sp>
        </p:grpSp>
      </p:grpSp>
      <p:sp>
        <p:nvSpPr>
          <p:cNvPr id="24" name="TextBox 23"/>
          <p:cNvSpPr txBox="1"/>
          <p:nvPr/>
        </p:nvSpPr>
        <p:spPr>
          <a:xfrm>
            <a:off x="882269" y="700821"/>
            <a:ext cx="11291801" cy="1015663"/>
          </a:xfrm>
          <a:prstGeom prst="rect">
            <a:avLst/>
          </a:prstGeom>
          <a:noFill/>
        </p:spPr>
        <p:txBody>
          <a:bodyPr wrap="square" rtlCol="0">
            <a:spAutoFit/>
          </a:bodyPr>
          <a:lstStyle/>
          <a:p>
            <a:r>
              <a:rPr lang="en-US" sz="6000" b="1" dirty="0">
                <a:solidFill>
                  <a:srgbClr val="012C52"/>
                </a:solidFill>
                <a:latin typeface="Arial Black" panose="020B0604020202020204" pitchFamily="34" charset="0"/>
                <a:ea typeface="Roboto Black" panose="02000000000000000000" pitchFamily="2" charset="0"/>
                <a:cs typeface="Open Sans Light" panose="020B0306030504020204" pitchFamily="34" charset="0"/>
              </a:rPr>
              <a:t>Anticipated Timeline</a:t>
            </a:r>
            <a:endParaRPr lang="ru-RU" sz="6000" b="1" dirty="0">
              <a:solidFill>
                <a:srgbClr val="012C52"/>
              </a:solidFill>
              <a:ea typeface="Roboto Black" panose="02000000000000000000" pitchFamily="2" charset="0"/>
              <a:cs typeface="Open Sans Light" panose="020B0306030504020204" pitchFamily="34" charset="0"/>
            </a:endParaRPr>
          </a:p>
        </p:txBody>
      </p:sp>
      <p:grpSp>
        <p:nvGrpSpPr>
          <p:cNvPr id="29" name="Group 28">
            <a:extLst>
              <a:ext uri="{FF2B5EF4-FFF2-40B4-BE49-F238E27FC236}">
                <a16:creationId xmlns:a16="http://schemas.microsoft.com/office/drawing/2014/main" id="{4FC2D4A8-F92D-E45B-89B2-D00B28A7AC49}"/>
              </a:ext>
            </a:extLst>
          </p:cNvPr>
          <p:cNvGrpSpPr/>
          <p:nvPr/>
        </p:nvGrpSpPr>
        <p:grpSpPr>
          <a:xfrm>
            <a:off x="1331502" y="2550741"/>
            <a:ext cx="1524825" cy="2593553"/>
            <a:chOff x="882269" y="2641321"/>
            <a:chExt cx="1524825" cy="2593553"/>
          </a:xfrm>
        </p:grpSpPr>
        <p:sp>
          <p:nvSpPr>
            <p:cNvPr id="21" name="Freeform: Shape 111"/>
            <p:cNvSpPr/>
            <p:nvPr/>
          </p:nvSpPr>
          <p:spPr>
            <a:xfrm flipV="1">
              <a:off x="1411811" y="4709876"/>
              <a:ext cx="524410" cy="524998"/>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solidFill>
              <a:srgbClr val="F9C55B"/>
            </a:solid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Freeform: Shape 111">
              <a:extLst>
                <a:ext uri="{FF2B5EF4-FFF2-40B4-BE49-F238E27FC236}">
                  <a16:creationId xmlns:a16="http://schemas.microsoft.com/office/drawing/2014/main" id="{65BD0111-55D5-063A-368F-D6E567B75BB0}"/>
                </a:ext>
              </a:extLst>
            </p:cNvPr>
            <p:cNvSpPr/>
            <p:nvPr/>
          </p:nvSpPr>
          <p:spPr>
            <a:xfrm>
              <a:off x="882269" y="2641321"/>
              <a:ext cx="1524825" cy="1568010"/>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solidFill>
              <a:srgbClr val="F9C5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012C52"/>
                  </a:solidFill>
                  <a:latin typeface="Arial Black" panose="020B0604020202020204" pitchFamily="34" charset="0"/>
                  <a:ea typeface="Roboto Black" panose="02000000000000000000" pitchFamily="2" charset="0"/>
                  <a:cs typeface="Open Sans Light" panose="020B0306030504020204" pitchFamily="34" charset="0"/>
                </a:rPr>
                <a:t>Summer</a:t>
              </a:r>
            </a:p>
            <a:p>
              <a:pPr algn="ctr"/>
              <a:r>
                <a:rPr lang="en-US" sz="3200" b="1" dirty="0">
                  <a:solidFill>
                    <a:srgbClr val="012C52"/>
                  </a:solidFill>
                  <a:latin typeface="Arial Black" panose="020B0604020202020204" pitchFamily="34" charset="0"/>
                  <a:ea typeface="Roboto Black" panose="02000000000000000000" pitchFamily="2" charset="0"/>
                  <a:cs typeface="Open Sans Light" panose="020B0306030504020204" pitchFamily="34" charset="0"/>
                </a:rPr>
                <a:t>2022</a:t>
              </a:r>
              <a:endParaRPr lang="ru-RU" sz="3200" b="1" dirty="0">
                <a:solidFill>
                  <a:srgbClr val="012C52"/>
                </a:solidFill>
                <a:ea typeface="Roboto Black" panose="02000000000000000000" pitchFamily="2" charset="0"/>
                <a:cs typeface="Open Sans Light" panose="020B0306030504020204" pitchFamily="34" charset="0"/>
              </a:endParaRPr>
            </a:p>
          </p:txBody>
        </p:sp>
        <p:cxnSp>
          <p:nvCxnSpPr>
            <p:cNvPr id="4" name="Прямая соединительная линия 7">
              <a:extLst>
                <a:ext uri="{FF2B5EF4-FFF2-40B4-BE49-F238E27FC236}">
                  <a16:creationId xmlns:a16="http://schemas.microsoft.com/office/drawing/2014/main" id="{60F748FA-0707-676B-69E6-C4A09327AEAC}"/>
                </a:ext>
              </a:extLst>
            </p:cNvPr>
            <p:cNvCxnSpPr>
              <a:cxnSpLocks/>
            </p:cNvCxnSpPr>
            <p:nvPr/>
          </p:nvCxnSpPr>
          <p:spPr>
            <a:xfrm>
              <a:off x="1680275" y="4072587"/>
              <a:ext cx="0" cy="945624"/>
            </a:xfrm>
            <a:prstGeom prst="line">
              <a:avLst/>
            </a:prstGeom>
            <a:ln w="38100">
              <a:solidFill>
                <a:srgbClr val="F9C55B"/>
              </a:solidFill>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E5908408-1BC4-B382-DBBF-632A43556DBE}"/>
              </a:ext>
            </a:extLst>
          </p:cNvPr>
          <p:cNvSpPr txBox="1"/>
          <p:nvPr/>
        </p:nvSpPr>
        <p:spPr>
          <a:xfrm>
            <a:off x="4629253" y="5795168"/>
            <a:ext cx="1725969" cy="584775"/>
          </a:xfrm>
          <a:prstGeom prst="rect">
            <a:avLst/>
          </a:prstGeom>
          <a:noFill/>
        </p:spPr>
        <p:txBody>
          <a:bodyPr wrap="square" anchor="ctr">
            <a:spAutoFit/>
          </a:bodyPr>
          <a:lstStyle/>
          <a:p>
            <a:pPr algn="ctr"/>
            <a:r>
              <a:rPr lang="en-US" sz="3200" b="1" dirty="0">
                <a:solidFill>
                  <a:schemeClr val="bg1"/>
                </a:solidFill>
                <a:ea typeface="Roboto" panose="02000000000000000000" pitchFamily="2" charset="0"/>
                <a:cs typeface="Calibri" panose="020F0502020204030204" pitchFamily="34" charset="0"/>
              </a:rPr>
              <a:t>Draft EIR</a:t>
            </a:r>
            <a:endParaRPr lang="ru-RU" sz="3200" b="1" dirty="0">
              <a:solidFill>
                <a:schemeClr val="bg1"/>
              </a:solidFill>
              <a:ea typeface="Roboto" panose="02000000000000000000" pitchFamily="2" charset="0"/>
              <a:cs typeface="Calibri" panose="020F0502020204030204" pitchFamily="34" charset="0"/>
            </a:endParaRPr>
          </a:p>
        </p:txBody>
      </p:sp>
      <p:sp>
        <p:nvSpPr>
          <p:cNvPr id="10" name="TextBox 9">
            <a:extLst>
              <a:ext uri="{FF2B5EF4-FFF2-40B4-BE49-F238E27FC236}">
                <a16:creationId xmlns:a16="http://schemas.microsoft.com/office/drawing/2014/main" id="{33132B31-CA73-6EEE-8A9E-154FB5EC3CC3}"/>
              </a:ext>
            </a:extLst>
          </p:cNvPr>
          <p:cNvSpPr txBox="1"/>
          <p:nvPr/>
        </p:nvSpPr>
        <p:spPr>
          <a:xfrm>
            <a:off x="1061378" y="6599155"/>
            <a:ext cx="3216709" cy="2339102"/>
          </a:xfrm>
          <a:prstGeom prst="rect">
            <a:avLst/>
          </a:prstGeom>
          <a:noFill/>
        </p:spPr>
        <p:txBody>
          <a:bodyPr wrap="square" rtlCol="0">
            <a:spAutoFit/>
          </a:bodyPr>
          <a:lstStyle/>
          <a:p>
            <a:r>
              <a:rPr lang="en-US" sz="2500" dirty="0">
                <a:effectLst/>
                <a:cs typeface="Calibri" panose="020F0502020204030204" pitchFamily="34" charset="0"/>
              </a:rPr>
              <a:t>EIR Scoping Process;</a:t>
            </a:r>
          </a:p>
          <a:p>
            <a:pPr marL="685800" lvl="1" indent="-395288">
              <a:buFont typeface="Wingdings" pitchFamily="2" charset="2"/>
              <a:buChar char="ü"/>
            </a:pPr>
            <a:r>
              <a:rPr lang="en-US" sz="2400" dirty="0">
                <a:effectLst/>
                <a:cs typeface="Calibri" panose="020F0502020204030204" pitchFamily="34" charset="0"/>
              </a:rPr>
              <a:t>Notice of Preparation</a:t>
            </a:r>
          </a:p>
          <a:p>
            <a:pPr marL="685800" lvl="1" indent="-395288">
              <a:buFont typeface="Wingdings" pitchFamily="2" charset="2"/>
              <a:buChar char="ü"/>
            </a:pPr>
            <a:r>
              <a:rPr lang="en-US" sz="2400" dirty="0">
                <a:effectLst/>
                <a:cs typeface="Calibri" panose="020F0502020204030204" pitchFamily="34" charset="0"/>
              </a:rPr>
              <a:t>Review Period</a:t>
            </a:r>
          </a:p>
          <a:p>
            <a:pPr marL="685800" lvl="1" indent="-395288">
              <a:buFont typeface="Wingdings" pitchFamily="2" charset="2"/>
              <a:buChar char="ü"/>
            </a:pPr>
            <a:r>
              <a:rPr lang="en-US" sz="2400" dirty="0">
                <a:effectLst/>
                <a:cs typeface="Calibri" panose="020F0502020204030204" pitchFamily="34" charset="0"/>
              </a:rPr>
              <a:t>Public Scoping Meetin</a:t>
            </a:r>
            <a:r>
              <a:rPr lang="en-US" sz="2500" dirty="0">
                <a:effectLst/>
                <a:cs typeface="Calibri" panose="020F0502020204030204" pitchFamily="34" charset="0"/>
              </a:rPr>
              <a:t>g</a:t>
            </a:r>
          </a:p>
        </p:txBody>
      </p:sp>
      <p:grpSp>
        <p:nvGrpSpPr>
          <p:cNvPr id="7" name="Group 6">
            <a:extLst>
              <a:ext uri="{FF2B5EF4-FFF2-40B4-BE49-F238E27FC236}">
                <a16:creationId xmlns:a16="http://schemas.microsoft.com/office/drawing/2014/main" id="{B2423406-1EBD-EACE-02A5-EB42FAC616F9}"/>
              </a:ext>
            </a:extLst>
          </p:cNvPr>
          <p:cNvGrpSpPr/>
          <p:nvPr/>
        </p:nvGrpSpPr>
        <p:grpSpPr>
          <a:xfrm>
            <a:off x="8149478" y="2550741"/>
            <a:ext cx="1524825" cy="2593553"/>
            <a:chOff x="7294114" y="2641321"/>
            <a:chExt cx="1524825" cy="2593553"/>
          </a:xfrm>
        </p:grpSpPr>
        <p:cxnSp>
          <p:nvCxnSpPr>
            <p:cNvPr id="8" name="Прямая соединительная линия 7"/>
            <p:cNvCxnSpPr/>
            <p:nvPr/>
          </p:nvCxnSpPr>
          <p:spPr>
            <a:xfrm>
              <a:off x="8061279" y="4173227"/>
              <a:ext cx="0" cy="885371"/>
            </a:xfrm>
            <a:prstGeom prst="line">
              <a:avLst/>
            </a:prstGeom>
            <a:ln w="38100">
              <a:solidFill>
                <a:srgbClr val="F9C55B"/>
              </a:solidFill>
            </a:ln>
          </p:spPr>
          <p:style>
            <a:lnRef idx="1">
              <a:schemeClr val="accent1"/>
            </a:lnRef>
            <a:fillRef idx="0">
              <a:schemeClr val="accent1"/>
            </a:fillRef>
            <a:effectRef idx="0">
              <a:schemeClr val="accent1"/>
            </a:effectRef>
            <a:fontRef idx="minor">
              <a:schemeClr val="tx1"/>
            </a:fontRef>
          </p:style>
        </p:cxnSp>
        <p:sp>
          <p:nvSpPr>
            <p:cNvPr id="23" name="Freeform: Shape 111"/>
            <p:cNvSpPr/>
            <p:nvPr/>
          </p:nvSpPr>
          <p:spPr>
            <a:xfrm>
              <a:off x="7294114" y="2641321"/>
              <a:ext cx="1524825" cy="1568010"/>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solidFill>
              <a:srgbClr val="F9C5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12C52"/>
                  </a:solidFill>
                  <a:latin typeface="Arial Black" panose="020B0604020202020204" pitchFamily="34" charset="0"/>
                  <a:ea typeface="Roboto Black" panose="02000000000000000000" pitchFamily="2" charset="0"/>
                  <a:cs typeface="Open Sans Light" panose="020B0306030504020204" pitchFamily="34" charset="0"/>
                </a:rPr>
                <a:t>June/July</a:t>
              </a:r>
            </a:p>
            <a:p>
              <a:pPr algn="ctr"/>
              <a:r>
                <a:rPr lang="en-US" sz="3200" b="1" dirty="0">
                  <a:solidFill>
                    <a:srgbClr val="012C52"/>
                  </a:solidFill>
                  <a:latin typeface="Arial Black" panose="020B0604020202020204" pitchFamily="34" charset="0"/>
                  <a:ea typeface="Roboto Black" panose="02000000000000000000" pitchFamily="2" charset="0"/>
                  <a:cs typeface="Open Sans Light" panose="020B0306030504020204" pitchFamily="34" charset="0"/>
                </a:rPr>
                <a:t>2023</a:t>
              </a:r>
              <a:endParaRPr lang="tr-TR" sz="3200" dirty="0">
                <a:solidFill>
                  <a:srgbClr val="012C52"/>
                </a:solidFill>
              </a:endParaRPr>
            </a:p>
          </p:txBody>
        </p:sp>
        <p:sp>
          <p:nvSpPr>
            <p:cNvPr id="11" name="Freeform: Shape 111">
              <a:extLst>
                <a:ext uri="{FF2B5EF4-FFF2-40B4-BE49-F238E27FC236}">
                  <a16:creationId xmlns:a16="http://schemas.microsoft.com/office/drawing/2014/main" id="{EE076DE8-E6D5-1774-8452-2E3FB8529FA6}"/>
                </a:ext>
              </a:extLst>
            </p:cNvPr>
            <p:cNvSpPr/>
            <p:nvPr/>
          </p:nvSpPr>
          <p:spPr>
            <a:xfrm flipV="1">
              <a:off x="7784789" y="4709876"/>
              <a:ext cx="524410" cy="524998"/>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solidFill>
              <a:srgbClr val="F9C55B"/>
            </a:solid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26" name="Group 25">
            <a:extLst>
              <a:ext uri="{FF2B5EF4-FFF2-40B4-BE49-F238E27FC236}">
                <a16:creationId xmlns:a16="http://schemas.microsoft.com/office/drawing/2014/main" id="{421A1509-BAB1-C6B3-3557-6E92CE3356F0}"/>
              </a:ext>
            </a:extLst>
          </p:cNvPr>
          <p:cNvGrpSpPr/>
          <p:nvPr/>
        </p:nvGrpSpPr>
        <p:grpSpPr>
          <a:xfrm>
            <a:off x="4740490" y="2609711"/>
            <a:ext cx="1524825" cy="2534583"/>
            <a:chOff x="4131861" y="2700291"/>
            <a:chExt cx="1524825" cy="2534583"/>
          </a:xfrm>
        </p:grpSpPr>
        <p:sp>
          <p:nvSpPr>
            <p:cNvPr id="2" name="Freeform: Shape 111">
              <a:extLst>
                <a:ext uri="{FF2B5EF4-FFF2-40B4-BE49-F238E27FC236}">
                  <a16:creationId xmlns:a16="http://schemas.microsoft.com/office/drawing/2014/main" id="{0325618F-8E56-77A6-607B-567B1B5068EF}"/>
                </a:ext>
              </a:extLst>
            </p:cNvPr>
            <p:cNvSpPr/>
            <p:nvPr/>
          </p:nvSpPr>
          <p:spPr>
            <a:xfrm flipV="1">
              <a:off x="4621404" y="4709876"/>
              <a:ext cx="524410" cy="524998"/>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solidFill>
              <a:srgbClr val="F9C55B"/>
            </a:solid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Freeform: Shape 111">
              <a:extLst>
                <a:ext uri="{FF2B5EF4-FFF2-40B4-BE49-F238E27FC236}">
                  <a16:creationId xmlns:a16="http://schemas.microsoft.com/office/drawing/2014/main" id="{72236952-C01C-5584-EB0E-672E954EE51A}"/>
                </a:ext>
              </a:extLst>
            </p:cNvPr>
            <p:cNvSpPr/>
            <p:nvPr/>
          </p:nvSpPr>
          <p:spPr>
            <a:xfrm>
              <a:off x="4131861" y="2700291"/>
              <a:ext cx="1524825" cy="1568010"/>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solidFill>
              <a:srgbClr val="F9C5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12C52"/>
                  </a:solidFill>
                  <a:latin typeface="Arial Black" panose="020B0604020202020204" pitchFamily="34" charset="0"/>
                  <a:ea typeface="Roboto Black" panose="02000000000000000000" pitchFamily="2" charset="0"/>
                  <a:cs typeface="Open Sans Light" panose="020B0306030504020204" pitchFamily="34" charset="0"/>
                </a:rPr>
                <a:t>March</a:t>
              </a:r>
            </a:p>
            <a:p>
              <a:pPr algn="ctr"/>
              <a:r>
                <a:rPr lang="en-US" sz="3200" b="1" dirty="0">
                  <a:solidFill>
                    <a:srgbClr val="012C52"/>
                  </a:solidFill>
                  <a:latin typeface="Arial Black" panose="020B0604020202020204" pitchFamily="34" charset="0"/>
                  <a:ea typeface="Roboto Black" panose="02000000000000000000" pitchFamily="2" charset="0"/>
                  <a:cs typeface="Open Sans Light" panose="020B0306030504020204" pitchFamily="34" charset="0"/>
                </a:rPr>
                <a:t>2023</a:t>
              </a:r>
              <a:endParaRPr lang="tr-TR" dirty="0">
                <a:solidFill>
                  <a:srgbClr val="012C52"/>
                </a:solidFill>
              </a:endParaRPr>
            </a:p>
          </p:txBody>
        </p:sp>
        <p:cxnSp>
          <p:nvCxnSpPr>
            <p:cNvPr id="16" name="Прямая соединительная линия 7">
              <a:extLst>
                <a:ext uri="{FF2B5EF4-FFF2-40B4-BE49-F238E27FC236}">
                  <a16:creationId xmlns:a16="http://schemas.microsoft.com/office/drawing/2014/main" id="{88327D56-AC99-1BC3-7EFF-D8A448A99D25}"/>
                </a:ext>
              </a:extLst>
            </p:cNvPr>
            <p:cNvCxnSpPr/>
            <p:nvPr/>
          </p:nvCxnSpPr>
          <p:spPr>
            <a:xfrm>
              <a:off x="4894273" y="3975840"/>
              <a:ext cx="0" cy="885371"/>
            </a:xfrm>
            <a:prstGeom prst="line">
              <a:avLst/>
            </a:prstGeom>
            <a:ln w="38100">
              <a:solidFill>
                <a:srgbClr val="F9C55B"/>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79D05C8A-E9F5-B58F-6914-1D198D009186}"/>
              </a:ext>
            </a:extLst>
          </p:cNvPr>
          <p:cNvGrpSpPr/>
          <p:nvPr/>
        </p:nvGrpSpPr>
        <p:grpSpPr>
          <a:xfrm>
            <a:off x="11558466" y="2602207"/>
            <a:ext cx="1524825" cy="2542087"/>
            <a:chOff x="10890578" y="2692787"/>
            <a:chExt cx="1524825" cy="2542087"/>
          </a:xfrm>
        </p:grpSpPr>
        <p:sp>
          <p:nvSpPr>
            <p:cNvPr id="17" name="Freeform: Shape 111">
              <a:extLst>
                <a:ext uri="{FF2B5EF4-FFF2-40B4-BE49-F238E27FC236}">
                  <a16:creationId xmlns:a16="http://schemas.microsoft.com/office/drawing/2014/main" id="{D917C21E-1831-B127-F1EB-780DFDC4902B}"/>
                </a:ext>
              </a:extLst>
            </p:cNvPr>
            <p:cNvSpPr/>
            <p:nvPr/>
          </p:nvSpPr>
          <p:spPr>
            <a:xfrm>
              <a:off x="10890578" y="2692787"/>
              <a:ext cx="1524825" cy="1568010"/>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solidFill>
              <a:srgbClr val="2378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solidFill>
                  <a:latin typeface="Arial Black" panose="020B0604020202020204" pitchFamily="34" charset="0"/>
                  <a:ea typeface="Roboto Black" panose="02000000000000000000" pitchFamily="2" charset="0"/>
                  <a:cs typeface="Open Sans Light" panose="020B0306030504020204" pitchFamily="34" charset="0"/>
                </a:rPr>
                <a:t>Late</a:t>
              </a:r>
            </a:p>
            <a:p>
              <a:pPr algn="ctr"/>
              <a:r>
                <a:rPr lang="en-US" sz="3200" b="1" dirty="0">
                  <a:solidFill>
                    <a:schemeClr val="bg2"/>
                  </a:solidFill>
                  <a:latin typeface="Arial Black" panose="020B0604020202020204" pitchFamily="34" charset="0"/>
                  <a:ea typeface="Roboto Black" panose="02000000000000000000" pitchFamily="2" charset="0"/>
                  <a:cs typeface="Open Sans Light" panose="020B0306030504020204" pitchFamily="34" charset="0"/>
                </a:rPr>
                <a:t>2023</a:t>
              </a:r>
              <a:endParaRPr lang="tr-TR" sz="3200" dirty="0">
                <a:solidFill>
                  <a:schemeClr val="bg2"/>
                </a:solidFill>
              </a:endParaRPr>
            </a:p>
          </p:txBody>
        </p:sp>
        <p:sp>
          <p:nvSpPr>
            <p:cNvPr id="18" name="Freeform: Shape 111">
              <a:extLst>
                <a:ext uri="{FF2B5EF4-FFF2-40B4-BE49-F238E27FC236}">
                  <a16:creationId xmlns:a16="http://schemas.microsoft.com/office/drawing/2014/main" id="{5C201547-C848-0466-4750-F6C27475C471}"/>
                </a:ext>
              </a:extLst>
            </p:cNvPr>
            <p:cNvSpPr/>
            <p:nvPr/>
          </p:nvSpPr>
          <p:spPr>
            <a:xfrm flipV="1">
              <a:off x="11361456" y="4709876"/>
              <a:ext cx="524410" cy="524998"/>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solidFill>
              <a:srgbClr val="23789A"/>
            </a:solid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cxnSp>
          <p:nvCxnSpPr>
            <p:cNvPr id="19" name="Прямая соединительная линия 7">
              <a:extLst>
                <a:ext uri="{FF2B5EF4-FFF2-40B4-BE49-F238E27FC236}">
                  <a16:creationId xmlns:a16="http://schemas.microsoft.com/office/drawing/2014/main" id="{0A3EF1B0-F4F9-46BF-DDB6-038C52DFFA73}"/>
                </a:ext>
              </a:extLst>
            </p:cNvPr>
            <p:cNvCxnSpPr/>
            <p:nvPr/>
          </p:nvCxnSpPr>
          <p:spPr>
            <a:xfrm>
              <a:off x="11623661" y="3910728"/>
              <a:ext cx="0" cy="885371"/>
            </a:xfrm>
            <a:prstGeom prst="line">
              <a:avLst/>
            </a:prstGeom>
            <a:ln w="38100">
              <a:solidFill>
                <a:srgbClr val="23789A"/>
              </a:solidFill>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636E0BEB-FC46-A0EB-1D3E-B94D760ACEF8}"/>
              </a:ext>
            </a:extLst>
          </p:cNvPr>
          <p:cNvSpPr txBox="1"/>
          <p:nvPr/>
        </p:nvSpPr>
        <p:spPr>
          <a:xfrm>
            <a:off x="10866217" y="5795168"/>
            <a:ext cx="2850663" cy="584775"/>
          </a:xfrm>
          <a:prstGeom prst="rect">
            <a:avLst/>
          </a:prstGeom>
          <a:noFill/>
        </p:spPr>
        <p:txBody>
          <a:bodyPr wrap="square" rtlCol="0" anchor="ctr">
            <a:spAutoFit/>
          </a:bodyPr>
          <a:lstStyle/>
          <a:p>
            <a:pPr algn="ctr"/>
            <a:r>
              <a:rPr lang="en-US" sz="3200" b="1" dirty="0">
                <a:cs typeface="Calibri" panose="020F0502020204030204" pitchFamily="34" charset="0"/>
              </a:rPr>
              <a:t>Grading Begins</a:t>
            </a:r>
          </a:p>
        </p:txBody>
      </p:sp>
      <p:sp>
        <p:nvSpPr>
          <p:cNvPr id="34" name="TextBox 33">
            <a:extLst>
              <a:ext uri="{FF2B5EF4-FFF2-40B4-BE49-F238E27FC236}">
                <a16:creationId xmlns:a16="http://schemas.microsoft.com/office/drawing/2014/main" id="{9F847305-3C78-C80F-981C-E0E09BDE03A8}"/>
              </a:ext>
            </a:extLst>
          </p:cNvPr>
          <p:cNvSpPr txBox="1"/>
          <p:nvPr/>
        </p:nvSpPr>
        <p:spPr>
          <a:xfrm>
            <a:off x="14291614" y="5795168"/>
            <a:ext cx="2787627" cy="584775"/>
          </a:xfrm>
          <a:prstGeom prst="rect">
            <a:avLst/>
          </a:prstGeom>
          <a:noFill/>
        </p:spPr>
        <p:txBody>
          <a:bodyPr wrap="square" rtlCol="0" anchor="ctr">
            <a:spAutoFit/>
          </a:bodyPr>
          <a:lstStyle/>
          <a:p>
            <a:pPr algn="ctr"/>
            <a:r>
              <a:rPr lang="en-US" sz="3200" b="1" dirty="0">
                <a:cs typeface="Calibri" panose="020F0502020204030204" pitchFamily="34" charset="0"/>
              </a:rPr>
              <a:t>Grand Opening</a:t>
            </a:r>
          </a:p>
        </p:txBody>
      </p:sp>
    </p:spTree>
    <p:extLst>
      <p:ext uri="{BB962C8B-B14F-4D97-AF65-F5344CB8AC3E}">
        <p14:creationId xmlns:p14="http://schemas.microsoft.com/office/powerpoint/2010/main" val="3844039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person, sky, outdoor, people&#10;&#10;Description automatically generated">
            <a:extLst>
              <a:ext uri="{FF2B5EF4-FFF2-40B4-BE49-F238E27FC236}">
                <a16:creationId xmlns:a16="http://schemas.microsoft.com/office/drawing/2014/main" id="{1CB424B6-5610-2967-0026-6FCBF3066AF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6433" b="6433"/>
          <a:stretch>
            <a:fillRect/>
          </a:stretch>
        </p:blipFill>
        <p:spPr/>
      </p:pic>
      <p:sp>
        <p:nvSpPr>
          <p:cNvPr id="21" name="Rectangle 20">
            <a:extLst>
              <a:ext uri="{FF2B5EF4-FFF2-40B4-BE49-F238E27FC236}">
                <a16:creationId xmlns:a16="http://schemas.microsoft.com/office/drawing/2014/main" id="{3B865188-09CB-EC48-2DCB-650D9BCF9DB9}"/>
              </a:ext>
            </a:extLst>
          </p:cNvPr>
          <p:cNvSpPr/>
          <p:nvPr/>
        </p:nvSpPr>
        <p:spPr>
          <a:xfrm>
            <a:off x="0" y="0"/>
            <a:ext cx="14663058" cy="10288588"/>
          </a:xfrm>
          <a:prstGeom prst="rect">
            <a:avLst/>
          </a:prstGeom>
          <a:gradFill>
            <a:gsLst>
              <a:gs pos="72990">
                <a:srgbClr val="887718">
                  <a:alpha val="46000"/>
                </a:srgbClr>
              </a:gs>
              <a:gs pos="99000">
                <a:schemeClr val="accent4">
                  <a:lumMod val="75000"/>
                  <a:alpha val="0"/>
                </a:schemeClr>
              </a:gs>
              <a:gs pos="8000">
                <a:srgbClr val="012C52">
                  <a:alpha val="92235"/>
                </a:srgb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 clipart&#10;&#10;Description automatically generated">
            <a:extLst>
              <a:ext uri="{FF2B5EF4-FFF2-40B4-BE49-F238E27FC236}">
                <a16:creationId xmlns:a16="http://schemas.microsoft.com/office/drawing/2014/main" id="{B8D85633-B4D1-10C2-57B2-7D0C07DF87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0478" y="8272463"/>
            <a:ext cx="3009900" cy="1092200"/>
          </a:xfrm>
          <a:prstGeom prst="rect">
            <a:avLst/>
          </a:prstGeom>
        </p:spPr>
      </p:pic>
      <p:sp>
        <p:nvSpPr>
          <p:cNvPr id="14" name="TextBox 13">
            <a:extLst>
              <a:ext uri="{FF2B5EF4-FFF2-40B4-BE49-F238E27FC236}">
                <a16:creationId xmlns:a16="http://schemas.microsoft.com/office/drawing/2014/main" id="{EEFC4FB0-DF8C-F785-97AE-8C63AA4A1BD5}"/>
              </a:ext>
            </a:extLst>
          </p:cNvPr>
          <p:cNvSpPr txBox="1"/>
          <p:nvPr/>
        </p:nvSpPr>
        <p:spPr>
          <a:xfrm>
            <a:off x="707129" y="5637204"/>
            <a:ext cx="7076599" cy="1169551"/>
          </a:xfrm>
          <a:prstGeom prst="rect">
            <a:avLst/>
          </a:prstGeom>
          <a:noFill/>
        </p:spPr>
        <p:txBody>
          <a:bodyPr wrap="square" rtlCol="0">
            <a:spAutoFit/>
          </a:bodyPr>
          <a:lstStyle/>
          <a:p>
            <a:pPr algn="ctr"/>
            <a:r>
              <a:rPr lang="en-US" sz="7000" b="1" dirty="0">
                <a:solidFill>
                  <a:schemeClr val="bg2"/>
                </a:solidFill>
                <a:latin typeface="Arial Black" panose="020B0604020202020204" pitchFamily="34" charset="0"/>
                <a:ea typeface="Roboto Black" panose="02000000000000000000" pitchFamily="2" charset="0"/>
                <a:cs typeface="Open Sans Light" panose="020B0306030504020204" pitchFamily="34" charset="0"/>
              </a:rPr>
              <a:t>Contact</a:t>
            </a:r>
            <a:endParaRPr lang="ru-RU" sz="7000" b="1" dirty="0">
              <a:solidFill>
                <a:schemeClr val="bg2"/>
              </a:solidFill>
              <a:ea typeface="Roboto Black" panose="02000000000000000000" pitchFamily="2" charset="0"/>
              <a:cs typeface="Open Sans Light" panose="020B0306030504020204" pitchFamily="34" charset="0"/>
            </a:endParaRPr>
          </a:p>
        </p:txBody>
      </p:sp>
      <p:sp>
        <p:nvSpPr>
          <p:cNvPr id="15" name="TextBox 14">
            <a:extLst>
              <a:ext uri="{FF2B5EF4-FFF2-40B4-BE49-F238E27FC236}">
                <a16:creationId xmlns:a16="http://schemas.microsoft.com/office/drawing/2014/main" id="{BF0149D7-1E28-9216-3742-4570E26553C3}"/>
              </a:ext>
            </a:extLst>
          </p:cNvPr>
          <p:cNvSpPr txBox="1"/>
          <p:nvPr/>
        </p:nvSpPr>
        <p:spPr>
          <a:xfrm>
            <a:off x="816676" y="6922520"/>
            <a:ext cx="6857504" cy="954107"/>
          </a:xfrm>
          <a:prstGeom prst="rect">
            <a:avLst/>
          </a:prstGeom>
          <a:noFill/>
        </p:spPr>
        <p:txBody>
          <a:bodyPr wrap="square" rtlCol="0">
            <a:spAutoFit/>
          </a:bodyPr>
          <a:lstStyle/>
          <a:p>
            <a:pPr algn="ctr" defTabSz="360000"/>
            <a:r>
              <a:rPr lang="en-US" sz="2800" b="0" i="0" dirty="0">
                <a:solidFill>
                  <a:schemeClr val="bg2"/>
                </a:solidFill>
                <a:effectLst/>
                <a:latin typeface="Lato" panose="020F0502020204030203" pitchFamily="34" charset="77"/>
              </a:rPr>
              <a:t>For more information and inquiries, email </a:t>
            </a:r>
            <a:r>
              <a:rPr lang="en-US" sz="2800" b="1" i="0" u="none" strike="noStrike" dirty="0">
                <a:solidFill>
                  <a:schemeClr val="bg2"/>
                </a:solidFill>
                <a:effectLst/>
                <a:latin typeface="Lato" panose="020F0502020204030203" pitchFamily="34" charset="77"/>
                <a:hlinkClick r:id="rId5">
                  <a:extLst>
                    <a:ext uri="{A12FA001-AC4F-418D-AE19-62706E023703}">
                      <ahyp:hlinkClr xmlns:ahyp="http://schemas.microsoft.com/office/drawing/2018/hyperlinkcolor" val="tx"/>
                    </a:ext>
                  </a:extLst>
                </a:hlinkClick>
              </a:rPr>
              <a:t>outreach@desertretreatindio.com</a:t>
            </a:r>
            <a:endParaRPr lang="ru-RU" sz="2800" b="1" spc="-150" dirty="0">
              <a:solidFill>
                <a:schemeClr val="bg2"/>
              </a:solidFill>
              <a:ea typeface="Open Sans Light" panose="020B0306030504020204" pitchFamily="34" charset="0"/>
              <a:cs typeface="Open Sans Light" panose="020B0306030504020204" pitchFamily="34" charset="0"/>
            </a:endParaRPr>
          </a:p>
        </p:txBody>
      </p:sp>
      <p:sp>
        <p:nvSpPr>
          <p:cNvPr id="2" name="TextBox 1">
            <a:extLst>
              <a:ext uri="{FF2B5EF4-FFF2-40B4-BE49-F238E27FC236}">
                <a16:creationId xmlns:a16="http://schemas.microsoft.com/office/drawing/2014/main" id="{9666CDB6-AA47-D08E-4313-7829FD243C32}"/>
              </a:ext>
            </a:extLst>
          </p:cNvPr>
          <p:cNvSpPr txBox="1"/>
          <p:nvPr/>
        </p:nvSpPr>
        <p:spPr>
          <a:xfrm>
            <a:off x="587829" y="538842"/>
            <a:ext cx="6041571" cy="5098361"/>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532718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person, outdoor, resort, pool&#10;&#10;Description automatically generated">
            <a:extLst>
              <a:ext uri="{FF2B5EF4-FFF2-40B4-BE49-F238E27FC236}">
                <a16:creationId xmlns:a16="http://schemas.microsoft.com/office/drawing/2014/main" id="{5DBFCFE2-9B3F-5216-8091-85A9CC0BEFED}"/>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29014" b="41628"/>
          <a:stretch/>
        </p:blipFill>
        <p:spPr>
          <a:xfrm>
            <a:off x="0" y="6432843"/>
            <a:ext cx="18287999" cy="3855745"/>
          </a:xfrm>
        </p:spPr>
      </p:pic>
      <p:sp>
        <p:nvSpPr>
          <p:cNvPr id="6" name="TextBox 5"/>
          <p:cNvSpPr txBox="1"/>
          <p:nvPr/>
        </p:nvSpPr>
        <p:spPr>
          <a:xfrm>
            <a:off x="1001837" y="674101"/>
            <a:ext cx="6963063" cy="1200329"/>
          </a:xfrm>
          <a:prstGeom prst="rect">
            <a:avLst/>
          </a:prstGeom>
          <a:noFill/>
        </p:spPr>
        <p:txBody>
          <a:bodyPr wrap="square" rtlCol="0">
            <a:spAutoFit/>
          </a:bodyPr>
          <a:lstStyle/>
          <a:p>
            <a:r>
              <a:rPr lang="en-US" sz="7200" b="1" dirty="0">
                <a:solidFill>
                  <a:srgbClr val="012C52"/>
                </a:solidFill>
                <a:effectLst/>
                <a:latin typeface="Arial Black" panose="020B0604020202020204" pitchFamily="34" charset="0"/>
                <a:cs typeface="Arial Black" panose="020B0604020202020204" pitchFamily="34" charset="0"/>
              </a:rPr>
              <a:t>Goals</a:t>
            </a:r>
          </a:p>
        </p:txBody>
      </p:sp>
      <p:sp>
        <p:nvSpPr>
          <p:cNvPr id="22" name="Прямоугольник 21"/>
          <p:cNvSpPr/>
          <p:nvPr/>
        </p:nvSpPr>
        <p:spPr>
          <a:xfrm>
            <a:off x="1001837" y="6432843"/>
            <a:ext cx="10750451" cy="930806"/>
          </a:xfrm>
          <a:prstGeom prst="rect">
            <a:avLst/>
          </a:prstGeom>
          <a:solidFill>
            <a:srgbClr val="F9C55B"/>
          </a:solidFill>
          <a:ln>
            <a:noFill/>
          </a:ln>
        </p:spPr>
        <p:txBody>
          <a:bodyPr vert="horz" wrap="square" lIns="91440" tIns="45720" rIns="91440" bIns="45720" numCol="1" anchor="t" anchorCtr="0" compatLnSpc="1">
            <a:prstTxWarp prst="textNoShape">
              <a:avLst/>
            </a:prstTxWarp>
          </a:bodyPr>
          <a:lstStyle/>
          <a:p>
            <a:endParaRPr lang="en-US">
              <a:solidFill>
                <a:schemeClr val="tx1"/>
              </a:solidFill>
              <a:latin typeface="Calibri" panose="020F0502020204030204" pitchFamily="34" charset="0"/>
            </a:endParaRPr>
          </a:p>
        </p:txBody>
      </p:sp>
      <p:sp>
        <p:nvSpPr>
          <p:cNvPr id="23" name="Прямоугольник 22"/>
          <p:cNvSpPr/>
          <p:nvPr/>
        </p:nvSpPr>
        <p:spPr>
          <a:xfrm>
            <a:off x="11752288" y="6432843"/>
            <a:ext cx="6535712" cy="930806"/>
          </a:xfrm>
          <a:prstGeom prst="rect">
            <a:avLst/>
          </a:prstGeom>
          <a:solidFill>
            <a:schemeClr val="accent4">
              <a:alpha val="49000"/>
            </a:schemeClr>
          </a:solidFill>
          <a:ln>
            <a:noFill/>
          </a:ln>
        </p:spPr>
        <p:txBody>
          <a:bodyPr vert="horz" wrap="square" lIns="91440" tIns="45720" rIns="91440" bIns="45720" numCol="1" anchor="t" anchorCtr="0" compatLnSpc="1">
            <a:prstTxWarp prst="textNoShape">
              <a:avLst/>
            </a:prstTxWarp>
          </a:bodyPr>
          <a:lstStyle/>
          <a:p>
            <a:endParaRPr lang="en-US">
              <a:solidFill>
                <a:schemeClr val="tx1"/>
              </a:solidFill>
              <a:latin typeface="Calibri" panose="020F0502020204030204" pitchFamily="34" charset="0"/>
            </a:endParaRPr>
          </a:p>
        </p:txBody>
      </p:sp>
      <p:sp>
        <p:nvSpPr>
          <p:cNvPr id="5" name="TextBox 4">
            <a:extLst>
              <a:ext uri="{FF2B5EF4-FFF2-40B4-BE49-F238E27FC236}">
                <a16:creationId xmlns:a16="http://schemas.microsoft.com/office/drawing/2014/main" id="{93B78C1F-3E7C-6A8F-54A7-CB072BF220BF}"/>
              </a:ext>
            </a:extLst>
          </p:cNvPr>
          <p:cNvSpPr txBox="1"/>
          <p:nvPr/>
        </p:nvSpPr>
        <p:spPr>
          <a:xfrm>
            <a:off x="9654642" y="2137147"/>
            <a:ext cx="7816928" cy="2785378"/>
          </a:xfrm>
          <a:prstGeom prst="rect">
            <a:avLst/>
          </a:prstGeom>
          <a:noFill/>
        </p:spPr>
        <p:txBody>
          <a:bodyPr wrap="square" rtlCol="0">
            <a:spAutoFit/>
          </a:bodyPr>
          <a:lstStyle/>
          <a:p>
            <a:pPr marL="457200" indent="-457200" defTabSz="360000">
              <a:spcAft>
                <a:spcPts val="1800"/>
              </a:spcAft>
              <a:buClr>
                <a:srgbClr val="F9C55B"/>
              </a:buClr>
              <a:buFont typeface="Wingdings" pitchFamily="2" charset="2"/>
              <a:buChar char="v"/>
            </a:pPr>
            <a:r>
              <a:rPr lang="en-US" sz="3200" b="1" dirty="0">
                <a:effectLst/>
                <a:cs typeface="Calibri" panose="020F0502020204030204" pitchFamily="34" charset="0"/>
              </a:rPr>
              <a:t>HELP</a:t>
            </a:r>
            <a:r>
              <a:rPr lang="en-US" sz="3200" dirty="0">
                <a:effectLst/>
                <a:cs typeface="Calibri" panose="020F0502020204030204" pitchFamily="34" charset="0"/>
              </a:rPr>
              <a:t> meet the City’s need for additional housing;</a:t>
            </a:r>
          </a:p>
          <a:p>
            <a:pPr marL="457200" indent="-457200" defTabSz="360000">
              <a:spcAft>
                <a:spcPts val="1800"/>
              </a:spcAft>
              <a:buClr>
                <a:srgbClr val="F9C55B"/>
              </a:buClr>
              <a:buFont typeface="Wingdings" pitchFamily="2" charset="2"/>
              <a:buChar char="v"/>
            </a:pPr>
            <a:r>
              <a:rPr lang="en-US" sz="3200" b="1" dirty="0">
                <a:effectLst/>
                <a:cs typeface="Calibri" panose="020F0502020204030204" pitchFamily="34" charset="0"/>
              </a:rPr>
              <a:t>CONTRIBUTE</a:t>
            </a:r>
            <a:r>
              <a:rPr lang="en-US" sz="3200" dirty="0">
                <a:effectLst/>
                <a:cs typeface="Calibri" panose="020F0502020204030204" pitchFamily="34" charset="0"/>
              </a:rPr>
              <a:t> to the City’s economy by providing local businesses with a supportive population.</a:t>
            </a:r>
          </a:p>
        </p:txBody>
      </p:sp>
      <p:cxnSp>
        <p:nvCxnSpPr>
          <p:cNvPr id="9" name="Straight Connector 8">
            <a:extLst>
              <a:ext uri="{FF2B5EF4-FFF2-40B4-BE49-F238E27FC236}">
                <a16:creationId xmlns:a16="http://schemas.microsoft.com/office/drawing/2014/main" id="{E7B77FC4-58F6-8FF3-C9A7-2E3ECA7A3635}"/>
              </a:ext>
            </a:extLst>
          </p:cNvPr>
          <p:cNvCxnSpPr>
            <a:cxnSpLocks/>
          </p:cNvCxnSpPr>
          <p:nvPr/>
        </p:nvCxnSpPr>
        <p:spPr>
          <a:xfrm>
            <a:off x="9316529" y="2137147"/>
            <a:ext cx="0" cy="3499961"/>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F345203-973B-2A39-D3DA-D45462940E63}"/>
              </a:ext>
            </a:extLst>
          </p:cNvPr>
          <p:cNvSpPr txBox="1"/>
          <p:nvPr/>
        </p:nvSpPr>
        <p:spPr>
          <a:xfrm>
            <a:off x="1001836" y="2137147"/>
            <a:ext cx="8142154" cy="2785378"/>
          </a:xfrm>
          <a:prstGeom prst="rect">
            <a:avLst/>
          </a:prstGeom>
          <a:noFill/>
        </p:spPr>
        <p:txBody>
          <a:bodyPr wrap="square">
            <a:spAutoFit/>
          </a:bodyPr>
          <a:lstStyle/>
          <a:p>
            <a:pPr marL="457200" indent="-457200" defTabSz="360000">
              <a:spcAft>
                <a:spcPts val="1800"/>
              </a:spcAft>
              <a:buClr>
                <a:srgbClr val="F9C55B"/>
              </a:buClr>
              <a:buFont typeface="Wingdings" pitchFamily="2" charset="2"/>
              <a:buChar char="v"/>
            </a:pPr>
            <a:r>
              <a:rPr lang="en-US" sz="3200" b="1" dirty="0">
                <a:effectLst/>
                <a:cs typeface="Calibri" panose="020F0502020204030204" pitchFamily="34" charset="0"/>
              </a:rPr>
              <a:t>DESIGN</a:t>
            </a:r>
            <a:r>
              <a:rPr lang="en-US" sz="3200" dirty="0">
                <a:effectLst/>
                <a:cs typeface="Calibri" panose="020F0502020204030204" pitchFamily="34" charset="0"/>
              </a:rPr>
              <a:t> a high-quality, Del Webb master-planned active adult residential community;</a:t>
            </a:r>
          </a:p>
          <a:p>
            <a:pPr marL="457200" indent="-457200" defTabSz="360000">
              <a:spcAft>
                <a:spcPts val="1800"/>
              </a:spcAft>
              <a:buClr>
                <a:srgbClr val="F9C55B"/>
              </a:buClr>
              <a:buFont typeface="Wingdings" pitchFamily="2" charset="2"/>
              <a:buChar char="v"/>
            </a:pPr>
            <a:r>
              <a:rPr lang="en-US" sz="3200" b="1" dirty="0">
                <a:effectLst/>
                <a:cs typeface="Calibri" panose="020F0502020204030204" pitchFamily="34" charset="0"/>
              </a:rPr>
              <a:t>PLAN</a:t>
            </a:r>
            <a:r>
              <a:rPr lang="en-US" sz="3200" dirty="0">
                <a:effectLst/>
                <a:cs typeface="Calibri" panose="020F0502020204030204" pitchFamily="34" charset="0"/>
              </a:rPr>
              <a:t> a community that is compatible and connected with the surrounding residential communities and recreational amenities;</a:t>
            </a:r>
          </a:p>
        </p:txBody>
      </p:sp>
    </p:spTree>
    <p:extLst>
      <p:ext uri="{BB962C8B-B14F-4D97-AF65-F5344CB8AC3E}">
        <p14:creationId xmlns:p14="http://schemas.microsoft.com/office/powerpoint/2010/main" val="469223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22">
            <a:extLst>
              <a:ext uri="{FF2B5EF4-FFF2-40B4-BE49-F238E27FC236}">
                <a16:creationId xmlns:a16="http://schemas.microsoft.com/office/drawing/2014/main" id="{1FC93593-B3E0-E068-3AD6-42323CE975CD}"/>
              </a:ext>
            </a:extLst>
          </p:cNvPr>
          <p:cNvSpPr/>
          <p:nvPr/>
        </p:nvSpPr>
        <p:spPr>
          <a:xfrm>
            <a:off x="11869269" y="0"/>
            <a:ext cx="6418731" cy="2947265"/>
          </a:xfrm>
          <a:prstGeom prst="rect">
            <a:avLst/>
          </a:prstGeom>
          <a:solidFill>
            <a:srgbClr val="F9C55B"/>
          </a:solidFill>
          <a:ln>
            <a:noFill/>
          </a:ln>
        </p:spPr>
        <p:txBody>
          <a:bodyPr vert="horz" wrap="square" lIns="91440" tIns="45720" rIns="91440" bIns="45720" numCol="1" anchor="ctr" anchorCtr="0" compatLnSpc="1">
            <a:prstTxWarp prst="textNoShape">
              <a:avLst/>
            </a:prstTxWarp>
          </a:bodyPr>
          <a:lstStyle/>
          <a:p>
            <a:pPr lvl="1"/>
            <a:r>
              <a:rPr lang="en-US" sz="6000" b="1" dirty="0">
                <a:solidFill>
                  <a:srgbClr val="012C52"/>
                </a:solidFill>
                <a:effectLst/>
                <a:latin typeface="Arial Black" panose="020B0604020202020204" pitchFamily="34" charset="0"/>
                <a:cs typeface="Arial Black" panose="020B0604020202020204" pitchFamily="34" charset="0"/>
              </a:rPr>
              <a:t>Conceptual </a:t>
            </a:r>
          </a:p>
          <a:p>
            <a:pPr lvl="1"/>
            <a:r>
              <a:rPr lang="en-US" sz="6000" b="1" dirty="0">
                <a:solidFill>
                  <a:srgbClr val="012C52"/>
                </a:solidFill>
                <a:effectLst/>
                <a:latin typeface="Arial Black" panose="020B0604020202020204" pitchFamily="34" charset="0"/>
                <a:cs typeface="Arial Black" panose="020B0604020202020204" pitchFamily="34" charset="0"/>
              </a:rPr>
              <a:t>Site Plan</a:t>
            </a:r>
          </a:p>
        </p:txBody>
      </p:sp>
      <p:sp>
        <p:nvSpPr>
          <p:cNvPr id="2" name="TextBox 1">
            <a:extLst>
              <a:ext uri="{FF2B5EF4-FFF2-40B4-BE49-F238E27FC236}">
                <a16:creationId xmlns:a16="http://schemas.microsoft.com/office/drawing/2014/main" id="{21C7D2F1-2831-499A-EFD5-E3BAAAB4BBC5}"/>
              </a:ext>
            </a:extLst>
          </p:cNvPr>
          <p:cNvSpPr txBox="1"/>
          <p:nvPr/>
        </p:nvSpPr>
        <p:spPr>
          <a:xfrm>
            <a:off x="12460940" y="2947266"/>
            <a:ext cx="5230711" cy="6740307"/>
          </a:xfrm>
          <a:prstGeom prst="rect">
            <a:avLst/>
          </a:prstGeom>
          <a:noFill/>
        </p:spPr>
        <p:txBody>
          <a:bodyPr wrap="square" rtlCol="0">
            <a:spAutoFit/>
          </a:bodyPr>
          <a:lstStyle/>
          <a:p>
            <a:endParaRPr lang="en-US" sz="3600" dirty="0">
              <a:solidFill>
                <a:srgbClr val="012C52"/>
              </a:solidFill>
              <a:latin typeface="Arial" panose="020B0604020202020204" pitchFamily="34" charset="0"/>
              <a:cs typeface="Arial" panose="020B0604020202020204" pitchFamily="34" charset="0"/>
            </a:endParaRPr>
          </a:p>
          <a:p>
            <a:r>
              <a:rPr lang="en-US" sz="3600" b="0" i="0" dirty="0">
                <a:solidFill>
                  <a:srgbClr val="012C52"/>
                </a:solidFill>
                <a:effectLst/>
                <a:latin typeface="Arial" panose="020B0604020202020204" pitchFamily="34" charset="0"/>
                <a:cs typeface="Arial" panose="020B0604020202020204" pitchFamily="34" charset="0"/>
              </a:rPr>
              <a:t>Current plans for the development include </a:t>
            </a:r>
            <a:r>
              <a:rPr lang="en-US" sz="3600" b="1" i="0" dirty="0">
                <a:solidFill>
                  <a:srgbClr val="012C52"/>
                </a:solidFill>
                <a:effectLst/>
                <a:latin typeface="Arial" panose="020B0604020202020204" pitchFamily="34" charset="0"/>
                <a:cs typeface="Arial" panose="020B0604020202020204" pitchFamily="34" charset="0"/>
              </a:rPr>
              <a:t>up to 1,500 single-family</a:t>
            </a:r>
            <a:r>
              <a:rPr lang="en-US" sz="3600" b="0" i="0" dirty="0">
                <a:solidFill>
                  <a:srgbClr val="012C52"/>
                </a:solidFill>
                <a:effectLst/>
                <a:latin typeface="Arial" panose="020B0604020202020204" pitchFamily="34" charset="0"/>
                <a:cs typeface="Arial" panose="020B0604020202020204" pitchFamily="34" charset="0"/>
              </a:rPr>
              <a:t>, detached homes on </a:t>
            </a:r>
            <a:r>
              <a:rPr lang="en-US" sz="3600" b="1" i="0" dirty="0">
                <a:solidFill>
                  <a:srgbClr val="012C52"/>
                </a:solidFill>
                <a:effectLst/>
                <a:latin typeface="Arial" panose="020B0604020202020204" pitchFamily="34" charset="0"/>
                <a:cs typeface="Arial" panose="020B0604020202020204" pitchFamily="34" charset="0"/>
              </a:rPr>
              <a:t>about 377 acres</a:t>
            </a:r>
            <a:r>
              <a:rPr lang="en-US" sz="3600" b="0" i="0" dirty="0">
                <a:solidFill>
                  <a:srgbClr val="012C52"/>
                </a:solidFill>
                <a:effectLst/>
                <a:latin typeface="Arial" panose="020B0604020202020204" pitchFamily="34" charset="0"/>
                <a:cs typeface="Arial" panose="020B0604020202020204" pitchFamily="34" charset="0"/>
              </a:rPr>
              <a:t>. </a:t>
            </a:r>
          </a:p>
          <a:p>
            <a:endParaRPr lang="en-US" sz="3600" dirty="0">
              <a:solidFill>
                <a:srgbClr val="012C52"/>
              </a:solidFill>
              <a:latin typeface="Arial" panose="020B0604020202020204" pitchFamily="34" charset="0"/>
              <a:cs typeface="Arial" panose="020B0604020202020204" pitchFamily="34" charset="0"/>
            </a:endParaRPr>
          </a:p>
          <a:p>
            <a:r>
              <a:rPr lang="en-US" sz="3600" dirty="0">
                <a:solidFill>
                  <a:srgbClr val="012C52"/>
                </a:solidFill>
                <a:latin typeface="Arial" panose="020B0604020202020204" pitchFamily="34" charset="0"/>
                <a:cs typeface="Arial" panose="020B0604020202020204" pitchFamily="34" charset="0"/>
              </a:rPr>
              <a:t>Based on extensive community outreach </a:t>
            </a:r>
            <a:r>
              <a:rPr lang="en-US" sz="3600" b="1" dirty="0">
                <a:solidFill>
                  <a:srgbClr val="012C52"/>
                </a:solidFill>
                <a:latin typeface="Arial" panose="020B0604020202020204" pitchFamily="34" charset="0"/>
                <a:cs typeface="Arial" panose="020B0604020202020204" pitchFamily="34" charset="0"/>
              </a:rPr>
              <a:t>roundabout</a:t>
            </a:r>
            <a:r>
              <a:rPr lang="en-US" sz="3600" dirty="0">
                <a:solidFill>
                  <a:srgbClr val="012C52"/>
                </a:solidFill>
                <a:latin typeface="Arial" panose="020B0604020202020204" pitchFamily="34" charset="0"/>
                <a:cs typeface="Arial" panose="020B0604020202020204" pitchFamily="34" charset="0"/>
              </a:rPr>
              <a:t> option has been removed from the project plans.</a:t>
            </a:r>
          </a:p>
        </p:txBody>
      </p:sp>
      <p:pic>
        <p:nvPicPr>
          <p:cNvPr id="21" name="Picture Placeholder 20" descr="A map of a neighborhood&#10;&#10;Description automatically generated with low confidence">
            <a:extLst>
              <a:ext uri="{FF2B5EF4-FFF2-40B4-BE49-F238E27FC236}">
                <a16:creationId xmlns:a16="http://schemas.microsoft.com/office/drawing/2014/main" id="{F30494AC-9398-0BEE-BE77-60042D917A2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6961" r="6961"/>
          <a:stretch>
            <a:fillRect/>
          </a:stretch>
        </p:blipFill>
        <p:spPr>
          <a:xfrm>
            <a:off x="178903" y="0"/>
            <a:ext cx="11509513" cy="10288588"/>
          </a:xfrm>
        </p:spPr>
      </p:pic>
    </p:spTree>
    <p:extLst>
      <p:ext uri="{BB962C8B-B14F-4D97-AF65-F5344CB8AC3E}">
        <p14:creationId xmlns:p14="http://schemas.microsoft.com/office/powerpoint/2010/main" val="1794883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map of a neighborhood&#10;&#10;Description automatically generated with low confidence">
            <a:extLst>
              <a:ext uri="{FF2B5EF4-FFF2-40B4-BE49-F238E27FC236}">
                <a16:creationId xmlns:a16="http://schemas.microsoft.com/office/drawing/2014/main" id="{F59E43AF-9CC5-53A0-86EF-FD738E93CD1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6997" b="6997"/>
          <a:stretch>
            <a:fillRect/>
          </a:stretch>
        </p:blipFill>
        <p:spPr>
          <a:xfrm>
            <a:off x="3816626" y="0"/>
            <a:ext cx="14789426" cy="10288588"/>
          </a:xfrm>
        </p:spPr>
      </p:pic>
      <p:sp>
        <p:nvSpPr>
          <p:cNvPr id="6" name="Прямоугольник 22">
            <a:extLst>
              <a:ext uri="{FF2B5EF4-FFF2-40B4-BE49-F238E27FC236}">
                <a16:creationId xmlns:a16="http://schemas.microsoft.com/office/drawing/2014/main" id="{9BB5DCD3-B6B6-E1BB-2395-9D6258B75EC0}"/>
              </a:ext>
            </a:extLst>
          </p:cNvPr>
          <p:cNvSpPr/>
          <p:nvPr/>
        </p:nvSpPr>
        <p:spPr>
          <a:xfrm>
            <a:off x="0" y="0"/>
            <a:ext cx="6763109" cy="3316941"/>
          </a:xfrm>
          <a:prstGeom prst="rect">
            <a:avLst/>
          </a:prstGeom>
          <a:solidFill>
            <a:srgbClr val="F9C55B"/>
          </a:solidFill>
          <a:ln>
            <a:noFill/>
          </a:ln>
        </p:spPr>
        <p:txBody>
          <a:bodyPr vert="horz" wrap="square" lIns="91440" tIns="45720" rIns="91440" bIns="45720" numCol="1" anchor="ctr" anchorCtr="0" compatLnSpc="1">
            <a:prstTxWarp prst="textNoShape">
              <a:avLst/>
            </a:prstTxWarp>
          </a:bodyPr>
          <a:lstStyle/>
          <a:p>
            <a:pPr lvl="2"/>
            <a:r>
              <a:rPr lang="en-US" sz="6000" b="1" dirty="0">
                <a:solidFill>
                  <a:srgbClr val="012C52"/>
                </a:solidFill>
                <a:latin typeface="Arial Black" panose="020B0604020202020204" pitchFamily="34" charset="0"/>
                <a:ea typeface="Roboto Black" panose="02000000000000000000" pitchFamily="2" charset="0"/>
                <a:cs typeface="Open Sans Light" panose="020B0306030504020204" pitchFamily="34" charset="0"/>
              </a:rPr>
              <a:t>Conceptual   Phasing</a:t>
            </a:r>
            <a:endParaRPr lang="ru-RU" sz="6000" b="1" dirty="0">
              <a:solidFill>
                <a:srgbClr val="012C52"/>
              </a:solidFill>
              <a:ea typeface="Roboto Black" panose="02000000000000000000" pitchFamily="2" charset="0"/>
              <a:cs typeface="Open Sans Light" panose="020B0306030504020204" pitchFamily="34" charset="0"/>
            </a:endParaRPr>
          </a:p>
        </p:txBody>
      </p:sp>
    </p:spTree>
    <p:extLst>
      <p:ext uri="{BB962C8B-B14F-4D97-AF65-F5344CB8AC3E}">
        <p14:creationId xmlns:p14="http://schemas.microsoft.com/office/powerpoint/2010/main" val="3753225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BA2E1924-281D-81E1-025B-EE2A9D348785}"/>
              </a:ext>
            </a:extLst>
          </p:cNvPr>
          <p:cNvSpPr txBox="1"/>
          <p:nvPr/>
        </p:nvSpPr>
        <p:spPr>
          <a:xfrm>
            <a:off x="18000497" y="0"/>
            <a:ext cx="184731" cy="369332"/>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17CCE310-6EFB-EC1F-913D-F395879CD744}"/>
              </a:ext>
            </a:extLst>
          </p:cNvPr>
          <p:cNvSpPr txBox="1"/>
          <p:nvPr/>
        </p:nvSpPr>
        <p:spPr>
          <a:xfrm>
            <a:off x="278296" y="4154557"/>
            <a:ext cx="7117755" cy="5632311"/>
          </a:xfrm>
          <a:prstGeom prst="rect">
            <a:avLst/>
          </a:prstGeom>
          <a:noFill/>
        </p:spPr>
        <p:txBody>
          <a:bodyPr wrap="square" rtlCol="0">
            <a:spAutoFit/>
          </a:bodyPr>
          <a:lstStyle/>
          <a:p>
            <a:r>
              <a:rPr lang="en-US" sz="3600" b="0" i="0" dirty="0">
                <a:solidFill>
                  <a:srgbClr val="012C52"/>
                </a:solidFill>
                <a:effectLst/>
                <a:latin typeface="Arial" panose="020B0604020202020204" pitchFamily="34" charset="0"/>
                <a:cs typeface="Arial" panose="020B0604020202020204" pitchFamily="34" charset="0"/>
              </a:rPr>
              <a:t>The main entrance to Desert Retreat will be on </a:t>
            </a:r>
            <a:r>
              <a:rPr lang="en-US" sz="3600" b="1" i="0" dirty="0">
                <a:solidFill>
                  <a:srgbClr val="012C52"/>
                </a:solidFill>
                <a:effectLst/>
                <a:latin typeface="Arial" panose="020B0604020202020204" pitchFamily="34" charset="0"/>
                <a:cs typeface="Arial" panose="020B0604020202020204" pitchFamily="34" charset="0"/>
              </a:rPr>
              <a:t>40</a:t>
            </a:r>
            <a:r>
              <a:rPr lang="en-US" sz="3600" b="1" i="0" baseline="30000" dirty="0">
                <a:solidFill>
                  <a:srgbClr val="012C52"/>
                </a:solidFill>
                <a:effectLst/>
                <a:latin typeface="Arial" panose="020B0604020202020204" pitchFamily="34" charset="0"/>
                <a:cs typeface="Arial" panose="020B0604020202020204" pitchFamily="34" charset="0"/>
              </a:rPr>
              <a:t>th</a:t>
            </a:r>
            <a:r>
              <a:rPr lang="en-US" sz="3600" b="1" i="0" dirty="0">
                <a:solidFill>
                  <a:srgbClr val="012C52"/>
                </a:solidFill>
                <a:effectLst/>
                <a:latin typeface="Arial" panose="020B0604020202020204" pitchFamily="34" charset="0"/>
                <a:cs typeface="Arial" panose="020B0604020202020204" pitchFamily="34" charset="0"/>
              </a:rPr>
              <a:t> Avenue</a:t>
            </a:r>
            <a:r>
              <a:rPr lang="en-US" sz="3600" b="0" i="0" dirty="0">
                <a:solidFill>
                  <a:srgbClr val="012C52"/>
                </a:solidFill>
                <a:effectLst/>
                <a:latin typeface="Arial" panose="020B0604020202020204" pitchFamily="34" charset="0"/>
                <a:cs typeface="Arial" panose="020B0604020202020204" pitchFamily="34" charset="0"/>
              </a:rPr>
              <a:t>, with secondary entrances on </a:t>
            </a:r>
            <a:r>
              <a:rPr lang="en-US" sz="3600" b="1" i="0" dirty="0">
                <a:solidFill>
                  <a:srgbClr val="012C52"/>
                </a:solidFill>
                <a:effectLst/>
                <a:latin typeface="Arial" panose="020B0604020202020204" pitchFamily="34" charset="0"/>
                <a:cs typeface="Arial" panose="020B0604020202020204" pitchFamily="34" charset="0"/>
              </a:rPr>
              <a:t>Madison Street </a:t>
            </a:r>
            <a:r>
              <a:rPr lang="en-US" sz="3600" b="0" i="0" dirty="0">
                <a:solidFill>
                  <a:srgbClr val="012C52"/>
                </a:solidFill>
                <a:effectLst/>
                <a:latin typeface="Arial" panose="020B0604020202020204" pitchFamily="34" charset="0"/>
                <a:cs typeface="Arial" panose="020B0604020202020204" pitchFamily="34" charset="0"/>
              </a:rPr>
              <a:t>and </a:t>
            </a:r>
            <a:r>
              <a:rPr lang="en-US" sz="3600" b="1" i="0" dirty="0">
                <a:solidFill>
                  <a:srgbClr val="012C52"/>
                </a:solidFill>
                <a:effectLst/>
                <a:latin typeface="Arial" panose="020B0604020202020204" pitchFamily="34" charset="0"/>
                <a:cs typeface="Arial" panose="020B0604020202020204" pitchFamily="34" charset="0"/>
              </a:rPr>
              <a:t>38</a:t>
            </a:r>
            <a:r>
              <a:rPr lang="en-US" sz="3600" b="1" i="0" baseline="30000" dirty="0">
                <a:solidFill>
                  <a:srgbClr val="012C52"/>
                </a:solidFill>
                <a:effectLst/>
                <a:latin typeface="Arial" panose="020B0604020202020204" pitchFamily="34" charset="0"/>
                <a:cs typeface="Arial" panose="020B0604020202020204" pitchFamily="34" charset="0"/>
              </a:rPr>
              <a:t>th</a:t>
            </a:r>
            <a:r>
              <a:rPr lang="en-US" sz="3600" b="1" i="0" dirty="0">
                <a:solidFill>
                  <a:srgbClr val="012C52"/>
                </a:solidFill>
                <a:effectLst/>
                <a:latin typeface="Arial" panose="020B0604020202020204" pitchFamily="34" charset="0"/>
                <a:cs typeface="Arial" panose="020B0604020202020204" pitchFamily="34" charset="0"/>
              </a:rPr>
              <a:t> Avenue</a:t>
            </a:r>
            <a:r>
              <a:rPr lang="en-US" sz="3600" b="0" i="0" dirty="0">
                <a:solidFill>
                  <a:srgbClr val="012C52"/>
                </a:solidFill>
                <a:effectLst/>
                <a:latin typeface="Arial" panose="020B0604020202020204" pitchFamily="34" charset="0"/>
                <a:cs typeface="Arial" panose="020B0604020202020204" pitchFamily="34" charset="0"/>
              </a:rPr>
              <a:t>.</a:t>
            </a:r>
          </a:p>
          <a:p>
            <a:endParaRPr lang="en-US" sz="3600" dirty="0">
              <a:solidFill>
                <a:srgbClr val="012C52"/>
              </a:solidFill>
              <a:latin typeface="Arial" panose="020B0604020202020204" pitchFamily="34" charset="0"/>
              <a:cs typeface="Arial" panose="020B0604020202020204" pitchFamily="34" charset="0"/>
            </a:endParaRPr>
          </a:p>
          <a:p>
            <a:r>
              <a:rPr lang="en-US" sz="3600" dirty="0">
                <a:effectLst/>
                <a:latin typeface="Arial" panose="020B0604020202020204" pitchFamily="34" charset="0"/>
                <a:ea typeface="Calibri" panose="020F0502020204030204" pitchFamily="34" charset="0"/>
                <a:cs typeface="Arial" panose="020B0604020202020204" pitchFamily="34" charset="0"/>
              </a:rPr>
              <a:t>The main entrance will be a traditional intersection with a traffic signal, crosswalks, and dedicated left turn lanes.</a:t>
            </a:r>
            <a:endParaRPr lang="en-US" sz="3600" dirty="0">
              <a:solidFill>
                <a:srgbClr val="012C52"/>
              </a:solidFill>
              <a:latin typeface="Arial" panose="020B0604020202020204" pitchFamily="34" charset="0"/>
              <a:cs typeface="Arial" panose="020B0604020202020204" pitchFamily="34" charset="0"/>
            </a:endParaRPr>
          </a:p>
        </p:txBody>
      </p:sp>
      <p:pic>
        <p:nvPicPr>
          <p:cNvPr id="4" name="Picture 3" descr="A map of a neighborhood&#10;&#10;Description automatically generated with medium confidence">
            <a:extLst>
              <a:ext uri="{FF2B5EF4-FFF2-40B4-BE49-F238E27FC236}">
                <a16:creationId xmlns:a16="http://schemas.microsoft.com/office/drawing/2014/main" id="{9A9C041B-C7C2-71B1-146A-C4C6B3A8B5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5687" y="-448071"/>
            <a:ext cx="11509515" cy="11619123"/>
          </a:xfrm>
          <a:prstGeom prst="rect">
            <a:avLst/>
          </a:prstGeom>
        </p:spPr>
      </p:pic>
      <p:sp>
        <p:nvSpPr>
          <p:cNvPr id="5" name="Прямоугольник 22">
            <a:extLst>
              <a:ext uri="{FF2B5EF4-FFF2-40B4-BE49-F238E27FC236}">
                <a16:creationId xmlns:a16="http://schemas.microsoft.com/office/drawing/2014/main" id="{E6A26A64-47FB-36A1-DE2D-D292169E0486}"/>
              </a:ext>
            </a:extLst>
          </p:cNvPr>
          <p:cNvSpPr/>
          <p:nvPr/>
        </p:nvSpPr>
        <p:spPr>
          <a:xfrm>
            <a:off x="0" y="1"/>
            <a:ext cx="7396051" cy="3975652"/>
          </a:xfrm>
          <a:prstGeom prst="rect">
            <a:avLst/>
          </a:prstGeom>
          <a:solidFill>
            <a:srgbClr val="012C52"/>
          </a:solidFill>
          <a:ln>
            <a:noFill/>
          </a:ln>
        </p:spPr>
        <p:txBody>
          <a:bodyPr vert="horz" wrap="square" lIns="91440" tIns="45720" rIns="91440" bIns="45720" numCol="1" anchor="ctr" anchorCtr="0" compatLnSpc="1">
            <a:prstTxWarp prst="textNoShape">
              <a:avLst/>
            </a:prstTxWarp>
          </a:bodyPr>
          <a:lstStyle/>
          <a:p>
            <a:pPr lvl="2"/>
            <a:r>
              <a:rPr lang="en-US" sz="5400" b="1" dirty="0">
                <a:solidFill>
                  <a:schemeClr val="bg2"/>
                </a:solidFill>
                <a:effectLst/>
                <a:latin typeface="Arial Black" panose="020B0604020202020204" pitchFamily="34" charset="0"/>
                <a:cs typeface="Arial Black" panose="020B0604020202020204" pitchFamily="34" charset="0"/>
              </a:rPr>
              <a:t>Conceptual </a:t>
            </a:r>
          </a:p>
          <a:p>
            <a:pPr lvl="2"/>
            <a:r>
              <a:rPr lang="en-US" sz="5400" b="1" dirty="0">
                <a:solidFill>
                  <a:schemeClr val="bg2"/>
                </a:solidFill>
                <a:effectLst/>
                <a:latin typeface="Arial Black" panose="020B0604020202020204" pitchFamily="34" charset="0"/>
                <a:cs typeface="Arial Black" panose="020B0604020202020204" pitchFamily="34" charset="0"/>
              </a:rPr>
              <a:t>Vehicular </a:t>
            </a:r>
          </a:p>
          <a:p>
            <a:pPr lvl="2"/>
            <a:r>
              <a:rPr lang="en-US" sz="5400" b="1" dirty="0">
                <a:solidFill>
                  <a:schemeClr val="bg2"/>
                </a:solidFill>
                <a:effectLst/>
                <a:latin typeface="Arial Black" panose="020B0604020202020204" pitchFamily="34" charset="0"/>
                <a:cs typeface="Arial Black" panose="020B0604020202020204" pitchFamily="34" charset="0"/>
              </a:rPr>
              <a:t>Circulation Plan</a:t>
            </a:r>
          </a:p>
        </p:txBody>
      </p:sp>
    </p:spTree>
    <p:extLst>
      <p:ext uri="{BB962C8B-B14F-4D97-AF65-F5344CB8AC3E}">
        <p14:creationId xmlns:p14="http://schemas.microsoft.com/office/powerpoint/2010/main" val="2247665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BA2E1924-281D-81E1-025B-EE2A9D348785}"/>
              </a:ext>
            </a:extLst>
          </p:cNvPr>
          <p:cNvSpPr txBox="1"/>
          <p:nvPr/>
        </p:nvSpPr>
        <p:spPr>
          <a:xfrm>
            <a:off x="18000497" y="0"/>
            <a:ext cx="184731" cy="369332"/>
          </a:xfrm>
          <a:prstGeom prst="rect">
            <a:avLst/>
          </a:prstGeom>
          <a:noFill/>
        </p:spPr>
        <p:txBody>
          <a:bodyPr wrap="none" rtlCol="0">
            <a:spAutoFit/>
          </a:bodyPr>
          <a:lstStyle/>
          <a:p>
            <a:endParaRPr lang="en-US" dirty="0"/>
          </a:p>
        </p:txBody>
      </p:sp>
      <p:sp>
        <p:nvSpPr>
          <p:cNvPr id="21" name="Прямоугольник 22">
            <a:extLst>
              <a:ext uri="{FF2B5EF4-FFF2-40B4-BE49-F238E27FC236}">
                <a16:creationId xmlns:a16="http://schemas.microsoft.com/office/drawing/2014/main" id="{64AEC36B-34A0-02B5-917B-44603660DFE5}"/>
              </a:ext>
            </a:extLst>
          </p:cNvPr>
          <p:cNvSpPr/>
          <p:nvPr/>
        </p:nvSpPr>
        <p:spPr>
          <a:xfrm>
            <a:off x="11708296" y="369332"/>
            <a:ext cx="6579704" cy="4175185"/>
          </a:xfrm>
          <a:prstGeom prst="rect">
            <a:avLst/>
          </a:prstGeom>
          <a:solidFill>
            <a:srgbClr val="012C52"/>
          </a:solidFill>
          <a:ln>
            <a:noFill/>
          </a:ln>
        </p:spPr>
        <p:txBody>
          <a:bodyPr vert="horz" wrap="square" lIns="91440" tIns="45720" rIns="91440" bIns="45720" numCol="1" anchor="ctr" anchorCtr="0" compatLnSpc="1">
            <a:prstTxWarp prst="textNoShape">
              <a:avLst/>
            </a:prstTxWarp>
          </a:bodyPr>
          <a:lstStyle/>
          <a:p>
            <a:pPr lvl="2"/>
            <a:r>
              <a:rPr lang="en-US" sz="5400" b="1" dirty="0">
                <a:solidFill>
                  <a:schemeClr val="bg2"/>
                </a:solidFill>
                <a:effectLst/>
                <a:latin typeface="Arial Black" panose="020B0604020202020204" pitchFamily="34" charset="0"/>
                <a:cs typeface="Arial Black" panose="020B0604020202020204" pitchFamily="34" charset="0"/>
              </a:rPr>
              <a:t>Conceptual </a:t>
            </a:r>
          </a:p>
          <a:p>
            <a:pPr lvl="2"/>
            <a:r>
              <a:rPr lang="en-US" sz="5400" b="1" dirty="0">
                <a:solidFill>
                  <a:schemeClr val="bg2"/>
                </a:solidFill>
                <a:effectLst/>
                <a:latin typeface="Arial Black" panose="020B0604020202020204" pitchFamily="34" charset="0"/>
                <a:cs typeface="Arial Black" panose="020B0604020202020204" pitchFamily="34" charset="0"/>
              </a:rPr>
              <a:t>Pedestrian </a:t>
            </a:r>
          </a:p>
          <a:p>
            <a:pPr lvl="2"/>
            <a:r>
              <a:rPr lang="en-US" sz="5400" b="1" dirty="0">
                <a:solidFill>
                  <a:schemeClr val="bg2"/>
                </a:solidFill>
                <a:effectLst/>
                <a:latin typeface="Arial Black" panose="020B0604020202020204" pitchFamily="34" charset="0"/>
                <a:cs typeface="Arial Black" panose="020B0604020202020204" pitchFamily="34" charset="0"/>
              </a:rPr>
              <a:t>Circulation Plan</a:t>
            </a:r>
          </a:p>
        </p:txBody>
      </p:sp>
      <p:sp>
        <p:nvSpPr>
          <p:cNvPr id="7" name="TextBox 6">
            <a:extLst>
              <a:ext uri="{FF2B5EF4-FFF2-40B4-BE49-F238E27FC236}">
                <a16:creationId xmlns:a16="http://schemas.microsoft.com/office/drawing/2014/main" id="{D99B3526-F285-C302-1670-125D7D4169EC}"/>
              </a:ext>
            </a:extLst>
          </p:cNvPr>
          <p:cNvSpPr txBox="1"/>
          <p:nvPr/>
        </p:nvSpPr>
        <p:spPr>
          <a:xfrm>
            <a:off x="11966713" y="4731026"/>
            <a:ext cx="5784574" cy="5078313"/>
          </a:xfrm>
          <a:prstGeom prst="rect">
            <a:avLst/>
          </a:prstGeom>
          <a:noFill/>
        </p:spPr>
        <p:txBody>
          <a:bodyPr wrap="square" rtlCol="0">
            <a:spAutoFit/>
          </a:bodyPr>
          <a:lstStyle/>
          <a:p>
            <a:endParaRPr lang="en-US" sz="3600" dirty="0">
              <a:latin typeface="Arial" panose="020B0604020202020204" pitchFamily="34" charset="0"/>
              <a:cs typeface="Arial" panose="020B0604020202020204" pitchFamily="34" charset="0"/>
            </a:endParaRPr>
          </a:p>
          <a:p>
            <a:r>
              <a:rPr lang="en-US" sz="3600" dirty="0">
                <a:effectLst/>
                <a:latin typeface="Arial" panose="020B0604020202020204" pitchFamily="34" charset="0"/>
                <a:cs typeface="Arial" panose="020B0604020202020204" pitchFamily="34" charset="0"/>
              </a:rPr>
              <a:t>Extensive walking and biking paths with stunning mountain and desert views will surround a resort-style community recreation center. Residents will have pedestrian access to the Public Trail System.</a:t>
            </a:r>
          </a:p>
        </p:txBody>
      </p:sp>
      <p:pic>
        <p:nvPicPr>
          <p:cNvPr id="3" name="Picture 2" descr="A map of a neighborhood&#10;&#10;Description automatically generated with medium confidence">
            <a:extLst>
              <a:ext uri="{FF2B5EF4-FFF2-40B4-BE49-F238E27FC236}">
                <a16:creationId xmlns:a16="http://schemas.microsoft.com/office/drawing/2014/main" id="{0AA693EF-DF3C-E042-CB1A-9B690B019A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1708296" cy="10254707"/>
          </a:xfrm>
          <a:prstGeom prst="rect">
            <a:avLst/>
          </a:prstGeom>
        </p:spPr>
      </p:pic>
    </p:spTree>
    <p:extLst>
      <p:ext uri="{BB962C8B-B14F-4D97-AF65-F5344CB8AC3E}">
        <p14:creationId xmlns:p14="http://schemas.microsoft.com/office/powerpoint/2010/main" val="3746939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map, text, plan, diagram&#10;&#10;Description automatically generated">
            <a:extLst>
              <a:ext uri="{FF2B5EF4-FFF2-40B4-BE49-F238E27FC236}">
                <a16:creationId xmlns:a16="http://schemas.microsoft.com/office/drawing/2014/main" id="{24DCE732-2C5E-8107-0C49-849CA98E3BB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4402" b="24402"/>
          <a:stretch>
            <a:fillRect/>
          </a:stretch>
        </p:blipFill>
        <p:spPr>
          <a:xfrm>
            <a:off x="-159026" y="0"/>
            <a:ext cx="18288000" cy="10288588"/>
          </a:xfrm>
        </p:spPr>
      </p:pic>
      <p:sp>
        <p:nvSpPr>
          <p:cNvPr id="6" name="Прямоугольник 22">
            <a:extLst>
              <a:ext uri="{FF2B5EF4-FFF2-40B4-BE49-F238E27FC236}">
                <a16:creationId xmlns:a16="http://schemas.microsoft.com/office/drawing/2014/main" id="{C8F456A3-4F7C-4B58-BFB0-3A8D5CAD02BF}"/>
              </a:ext>
            </a:extLst>
          </p:cNvPr>
          <p:cNvSpPr/>
          <p:nvPr/>
        </p:nvSpPr>
        <p:spPr>
          <a:xfrm>
            <a:off x="11052313" y="0"/>
            <a:ext cx="7235687" cy="3083859"/>
          </a:xfrm>
          <a:prstGeom prst="rect">
            <a:avLst/>
          </a:prstGeom>
          <a:solidFill>
            <a:srgbClr val="F9C55B">
              <a:alpha val="88710"/>
            </a:srgbClr>
          </a:solidFill>
          <a:ln>
            <a:noFill/>
          </a:ln>
        </p:spPr>
        <p:txBody>
          <a:bodyPr vert="horz" wrap="square" lIns="91440" tIns="45720" rIns="91440" bIns="45720" numCol="1" anchor="ctr" anchorCtr="0" compatLnSpc="1">
            <a:prstTxWarp prst="textNoShape">
              <a:avLst/>
            </a:prstTxWarp>
          </a:bodyPr>
          <a:lstStyle/>
          <a:p>
            <a:pPr lvl="2"/>
            <a:r>
              <a:rPr lang="en-US" sz="6000" b="1" dirty="0">
                <a:solidFill>
                  <a:srgbClr val="012C52"/>
                </a:solidFill>
                <a:latin typeface="Arial Black" panose="020B0604020202020204" pitchFamily="34" charset="0"/>
                <a:ea typeface="Roboto Black" panose="02000000000000000000" pitchFamily="2" charset="0"/>
                <a:cs typeface="Open Sans Light" panose="020B0306030504020204" pitchFamily="34" charset="0"/>
              </a:rPr>
              <a:t>Clubhouse Plan</a:t>
            </a:r>
            <a:endParaRPr lang="ru-RU" sz="6000" b="1" dirty="0">
              <a:solidFill>
                <a:srgbClr val="012C52"/>
              </a:solidFill>
              <a:ea typeface="Roboto Black" panose="02000000000000000000" pitchFamily="2" charset="0"/>
              <a:cs typeface="Open Sans Light" panose="020B0306030504020204" pitchFamily="34" charset="0"/>
            </a:endParaRPr>
          </a:p>
        </p:txBody>
      </p:sp>
    </p:spTree>
    <p:extLst>
      <p:ext uri="{BB962C8B-B14F-4D97-AF65-F5344CB8AC3E}">
        <p14:creationId xmlns:p14="http://schemas.microsoft.com/office/powerpoint/2010/main" val="2055622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3644BFD-D22E-4019-B666-387DA51AE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998" cy="102876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FE9FE4C-C9E0-4C54-8010-EA9D29CD4D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11933853" y="2836391"/>
            <a:ext cx="8791439" cy="3118715"/>
            <a:chOff x="6081624" y="1998368"/>
            <a:chExt cx="5613457" cy="782175"/>
          </a:xfrm>
          <a:solidFill>
            <a:schemeClr val="accent4"/>
          </a:solidFill>
        </p:grpSpPr>
        <p:sp>
          <p:nvSpPr>
            <p:cNvPr id="12" name="Rectangle 11">
              <a:extLst>
                <a:ext uri="{FF2B5EF4-FFF2-40B4-BE49-F238E27FC236}">
                  <a16:creationId xmlns:a16="http://schemas.microsoft.com/office/drawing/2014/main" id="{56FAD6EF-0374-46BD-901E-E901DCA01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847ABE-275E-4DCA-B164-A672D517F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776B14B-F2F4-4825-8DA8-8C7A0F2B3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292" y="699623"/>
            <a:ext cx="16667593" cy="887811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7" descr="A picture containing tree, sky, palm tree, outdoor&#10;&#10;Description automatically generated">
            <a:extLst>
              <a:ext uri="{FF2B5EF4-FFF2-40B4-BE49-F238E27FC236}">
                <a16:creationId xmlns:a16="http://schemas.microsoft.com/office/drawing/2014/main" id="{347DB1B4-63B6-616C-9272-6971476A0F64}"/>
              </a:ext>
            </a:extLst>
          </p:cNvPr>
          <p:cNvPicPr>
            <a:picLocks noChangeAspect="1"/>
          </p:cNvPicPr>
          <p:nvPr/>
        </p:nvPicPr>
        <p:blipFill rotWithShape="1">
          <a:blip r:embed="rId3">
            <a:extLst>
              <a:ext uri="{28A0092B-C50C-407E-A947-70E740481C1C}">
                <a14:useLocalDpi xmlns:a14="http://schemas.microsoft.com/office/drawing/2010/main" val="0"/>
              </a:ext>
            </a:extLst>
          </a:blip>
          <a:srcRect l="21326" r="25930"/>
          <a:stretch/>
        </p:blipFill>
        <p:spPr>
          <a:xfrm>
            <a:off x="1257300" y="1057310"/>
            <a:ext cx="15942564" cy="8161264"/>
          </a:xfrm>
          <a:prstGeom prst="rect">
            <a:avLst/>
          </a:prstGeom>
          <a:solidFill>
            <a:schemeClr val="bg1">
              <a:lumMod val="85000"/>
              <a:alpha val="12000"/>
            </a:schemeClr>
          </a:solidFill>
        </p:spPr>
      </p:pic>
      <p:sp>
        <p:nvSpPr>
          <p:cNvPr id="5" name="Полилиния 21">
            <a:extLst>
              <a:ext uri="{FF2B5EF4-FFF2-40B4-BE49-F238E27FC236}">
                <a16:creationId xmlns:a16="http://schemas.microsoft.com/office/drawing/2014/main" id="{F65026DF-8CD0-23C5-2064-764A06005D12}"/>
              </a:ext>
            </a:extLst>
          </p:cNvPr>
          <p:cNvSpPr/>
          <p:nvPr/>
        </p:nvSpPr>
        <p:spPr>
          <a:xfrm>
            <a:off x="0" y="-86265"/>
            <a:ext cx="856334" cy="10592900"/>
          </a:xfrm>
          <a:custGeom>
            <a:avLst/>
            <a:gdLst>
              <a:gd name="connsiteX0" fmla="*/ 908 w 6953"/>
              <a:gd name="connsiteY0" fmla="*/ 908 w 6953"/>
              <a:gd name="connsiteX1" fmla="*/ 908 w 6953"/>
              <a:gd name="connsiteY1" fmla="*/ 908 w 6953"/>
              <a:gd name="connsiteX2" fmla="*/ 908 w 6953"/>
              <a:gd name="connsiteY2" fmla="*/ 908 w 6953"/>
              <a:gd name="connsiteX3" fmla="*/ 908 w 6953"/>
              <a:gd name="connsiteY3" fmla="*/ 908 w 6953"/>
            </a:gdLst>
            <a:ahLst/>
            <a:cxnLst>
              <a:cxn ang="0">
                <a:pos x="connsiteX0" y="connsiteY0"/>
              </a:cxn>
              <a:cxn ang="0">
                <a:pos x="connsiteX1" y="connsiteY1"/>
              </a:cxn>
              <a:cxn ang="0">
                <a:pos x="connsiteX2" y="connsiteY2"/>
              </a:cxn>
              <a:cxn ang="0">
                <a:pos x="connsiteX3" y="connsiteY3"/>
              </a:cxn>
            </a:cxnLst>
            <a:rect l="l" t="t" r="r" b="b"/>
            <a:pathLst>
              <a:path w="10288588" h="5144294">
                <a:moveTo>
                  <a:pt x="0" y="0"/>
                </a:moveTo>
                <a:lnTo>
                  <a:pt x="10288588" y="0"/>
                </a:lnTo>
                <a:lnTo>
                  <a:pt x="10288588" y="5144294"/>
                </a:lnTo>
                <a:lnTo>
                  <a:pt x="0" y="5144294"/>
                </a:lnTo>
                <a:close/>
              </a:path>
            </a:pathLst>
          </a:custGeom>
          <a:solidFill>
            <a:srgbClr val="012C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015A521-2AFC-610F-B8F8-BC4786610F31}"/>
              </a:ext>
            </a:extLst>
          </p:cNvPr>
          <p:cNvSpPr txBox="1"/>
          <p:nvPr/>
        </p:nvSpPr>
        <p:spPr>
          <a:xfrm>
            <a:off x="1746626" y="7399167"/>
            <a:ext cx="13480022" cy="1015663"/>
          </a:xfrm>
          <a:prstGeom prst="rect">
            <a:avLst/>
          </a:prstGeom>
          <a:solidFill>
            <a:schemeClr val="bg2"/>
          </a:solidFill>
        </p:spPr>
        <p:txBody>
          <a:bodyPr wrap="square" rtlCol="0">
            <a:spAutoFit/>
          </a:bodyPr>
          <a:lstStyle/>
          <a:p>
            <a:r>
              <a:rPr lang="en-US" sz="6000" b="1" dirty="0">
                <a:solidFill>
                  <a:srgbClr val="012C52"/>
                </a:solidFill>
                <a:latin typeface="Arial Black" panose="020B0604020202020204" pitchFamily="34" charset="0"/>
                <a:ea typeface="Roboto Black" panose="02000000000000000000" pitchFamily="2" charset="0"/>
                <a:cs typeface="Open Sans Light" panose="020B0306030504020204" pitchFamily="34" charset="0"/>
              </a:rPr>
              <a:t>Clubhouse</a:t>
            </a:r>
            <a:endParaRPr lang="ru-RU" sz="6000" b="1" dirty="0">
              <a:solidFill>
                <a:srgbClr val="012C52"/>
              </a:solidFill>
              <a:ea typeface="Roboto Black" panose="02000000000000000000" pitchFamily="2" charset="0"/>
              <a:cs typeface="Open Sans Light" panose="020B0306030504020204" pitchFamily="34" charset="0"/>
            </a:endParaRPr>
          </a:p>
        </p:txBody>
      </p:sp>
    </p:spTree>
    <p:extLst>
      <p:ext uri="{BB962C8B-B14F-4D97-AF65-F5344CB8AC3E}">
        <p14:creationId xmlns:p14="http://schemas.microsoft.com/office/powerpoint/2010/main" val="3815855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Полилиния 21"/>
          <p:cNvSpPr/>
          <p:nvPr/>
        </p:nvSpPr>
        <p:spPr>
          <a:xfrm>
            <a:off x="0" y="-86265"/>
            <a:ext cx="10288588" cy="4452065"/>
          </a:xfrm>
          <a:custGeom>
            <a:avLst/>
            <a:gdLst>
              <a:gd name="connsiteX0" fmla="*/ 908 w 6953"/>
              <a:gd name="connsiteY0" fmla="*/ 908 w 6953"/>
              <a:gd name="connsiteX1" fmla="*/ 908 w 6953"/>
              <a:gd name="connsiteY1" fmla="*/ 908 w 6953"/>
              <a:gd name="connsiteX2" fmla="*/ 908 w 6953"/>
              <a:gd name="connsiteY2" fmla="*/ 908 w 6953"/>
              <a:gd name="connsiteX3" fmla="*/ 908 w 6953"/>
              <a:gd name="connsiteY3" fmla="*/ 908 w 6953"/>
            </a:gdLst>
            <a:ahLst/>
            <a:cxnLst>
              <a:cxn ang="0">
                <a:pos x="connsiteX0" y="connsiteY0"/>
              </a:cxn>
              <a:cxn ang="0">
                <a:pos x="connsiteX1" y="connsiteY1"/>
              </a:cxn>
              <a:cxn ang="0">
                <a:pos x="connsiteX2" y="connsiteY2"/>
              </a:cxn>
              <a:cxn ang="0">
                <a:pos x="connsiteX3" y="connsiteY3"/>
              </a:cxn>
            </a:cxnLst>
            <a:rect l="l" t="t" r="r" b="b"/>
            <a:pathLst>
              <a:path w="10288588" h="5144294">
                <a:moveTo>
                  <a:pt x="0" y="0"/>
                </a:moveTo>
                <a:lnTo>
                  <a:pt x="10288588" y="0"/>
                </a:lnTo>
                <a:lnTo>
                  <a:pt x="10288588" y="5144294"/>
                </a:lnTo>
                <a:lnTo>
                  <a:pt x="0" y="5144294"/>
                </a:lnTo>
                <a:close/>
              </a:path>
            </a:pathLst>
          </a:custGeom>
          <a:solidFill>
            <a:srgbClr val="012C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989013" y="2026272"/>
            <a:ext cx="8827847" cy="1754326"/>
          </a:xfrm>
          <a:prstGeom prst="rect">
            <a:avLst/>
          </a:prstGeom>
          <a:noFill/>
        </p:spPr>
        <p:txBody>
          <a:bodyPr wrap="square" rtlCol="0">
            <a:spAutoFit/>
          </a:bodyPr>
          <a:lstStyle/>
          <a:p>
            <a:r>
              <a:rPr lang="en-US" sz="3600" b="1" i="0" dirty="0">
                <a:solidFill>
                  <a:schemeClr val="bg2"/>
                </a:solidFill>
                <a:effectLst/>
                <a:cs typeface="Calibri" panose="020F0502020204030204" pitchFamily="34" charset="0"/>
              </a:rPr>
              <a:t>The master-planned community will feature numerous social, fitness, and recreational activities and programs for project residents. </a:t>
            </a:r>
            <a:endParaRPr lang="en-US" sz="3600" b="1" dirty="0">
              <a:solidFill>
                <a:schemeClr val="bg2"/>
              </a:solidFill>
              <a:effectLst/>
              <a:cs typeface="Calibri" panose="020F0502020204030204" pitchFamily="34" charset="0"/>
            </a:endParaRPr>
          </a:p>
        </p:txBody>
      </p:sp>
      <p:sp>
        <p:nvSpPr>
          <p:cNvPr id="24" name="TextBox 23"/>
          <p:cNvSpPr txBox="1"/>
          <p:nvPr/>
        </p:nvSpPr>
        <p:spPr>
          <a:xfrm>
            <a:off x="989013" y="590590"/>
            <a:ext cx="7010400" cy="1107996"/>
          </a:xfrm>
          <a:prstGeom prst="rect">
            <a:avLst/>
          </a:prstGeom>
          <a:noFill/>
        </p:spPr>
        <p:txBody>
          <a:bodyPr wrap="square" rtlCol="0">
            <a:spAutoFit/>
          </a:bodyPr>
          <a:lstStyle/>
          <a:p>
            <a:r>
              <a:rPr lang="en-US" sz="6600" b="1" dirty="0">
                <a:solidFill>
                  <a:schemeClr val="bg2"/>
                </a:solidFill>
                <a:latin typeface="Arial Black" panose="020B0604020202020204" pitchFamily="34" charset="0"/>
                <a:ea typeface="Roboto Black" panose="02000000000000000000" pitchFamily="2" charset="0"/>
                <a:cs typeface="Open Sans Light" panose="020B0306030504020204" pitchFamily="34" charset="0"/>
              </a:rPr>
              <a:t>Amenities</a:t>
            </a:r>
            <a:endParaRPr lang="ru-RU" sz="6600" b="1" dirty="0">
              <a:solidFill>
                <a:schemeClr val="bg2"/>
              </a:solidFill>
              <a:ea typeface="Roboto Black" panose="02000000000000000000" pitchFamily="2" charset="0"/>
              <a:cs typeface="Open Sans Light" panose="020B0306030504020204" pitchFamily="34" charset="0"/>
            </a:endParaRPr>
          </a:p>
        </p:txBody>
      </p:sp>
      <p:pic>
        <p:nvPicPr>
          <p:cNvPr id="32" name="Picture Placeholder 31" descr="A group of people sitting around a table in a room with a fireplace&#10;&#10;Description automatically generated with low confidence">
            <a:extLst>
              <a:ext uri="{FF2B5EF4-FFF2-40B4-BE49-F238E27FC236}">
                <a16:creationId xmlns:a16="http://schemas.microsoft.com/office/drawing/2014/main" id="{E1FEF18C-A1AC-C103-E31D-8F132DEB9769}"/>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t="191" b="191"/>
          <a:stretch>
            <a:fillRect/>
          </a:stretch>
        </p:blipFill>
        <p:spPr>
          <a:xfrm>
            <a:off x="10288588" y="-86265"/>
            <a:ext cx="7999412" cy="5144294"/>
          </a:xfrm>
        </p:spPr>
      </p:pic>
      <p:sp>
        <p:nvSpPr>
          <p:cNvPr id="7" name="TextBox 6">
            <a:extLst>
              <a:ext uri="{FF2B5EF4-FFF2-40B4-BE49-F238E27FC236}">
                <a16:creationId xmlns:a16="http://schemas.microsoft.com/office/drawing/2014/main" id="{8899BFD1-9F48-2DBD-429A-0CCB97881929}"/>
              </a:ext>
            </a:extLst>
          </p:cNvPr>
          <p:cNvSpPr txBox="1"/>
          <p:nvPr/>
        </p:nvSpPr>
        <p:spPr>
          <a:xfrm>
            <a:off x="752169" y="4861103"/>
            <a:ext cx="8952270" cy="4147430"/>
          </a:xfrm>
          <a:prstGeom prst="rect">
            <a:avLst/>
          </a:prstGeom>
          <a:noFill/>
        </p:spPr>
        <p:txBody>
          <a:bodyPr wrap="none" numCol="2" rtlCol="0">
            <a:noAutofit/>
          </a:bodyPr>
          <a:lstStyle/>
          <a:p>
            <a:pPr lvl="2">
              <a:spcAft>
                <a:spcPts val="3600"/>
              </a:spcAft>
            </a:pPr>
            <a:r>
              <a:rPr lang="en-US" sz="3200" i="0" dirty="0">
                <a:solidFill>
                  <a:srgbClr val="012C52"/>
                </a:solidFill>
                <a:effectLst/>
                <a:cs typeface="Calibri" panose="020F0502020204030204" pitchFamily="34" charset="0"/>
              </a:rPr>
              <a:t>Extensive walking and biking paths</a:t>
            </a:r>
          </a:p>
          <a:p>
            <a:pPr lvl="2">
              <a:spcAft>
                <a:spcPts val="3600"/>
              </a:spcAft>
            </a:pPr>
            <a:r>
              <a:rPr lang="en-US" sz="3200" dirty="0">
                <a:solidFill>
                  <a:srgbClr val="012C52"/>
                </a:solidFill>
                <a:cs typeface="Calibri" panose="020F0502020204030204" pitchFamily="34" charset="0"/>
              </a:rPr>
              <a:t>R</a:t>
            </a:r>
            <a:r>
              <a:rPr lang="en-US" sz="3200" i="0" dirty="0">
                <a:solidFill>
                  <a:srgbClr val="012C52"/>
                </a:solidFill>
                <a:effectLst/>
                <a:cs typeface="Calibri" panose="020F0502020204030204" pitchFamily="34" charset="0"/>
              </a:rPr>
              <a:t>esort-style recreation center </a:t>
            </a:r>
          </a:p>
          <a:p>
            <a:pPr lvl="2">
              <a:spcAft>
                <a:spcPts val="3600"/>
              </a:spcAft>
            </a:pPr>
            <a:r>
              <a:rPr lang="en-US" sz="3200" dirty="0">
                <a:solidFill>
                  <a:srgbClr val="012C52"/>
                </a:solidFill>
                <a:cs typeface="Calibri" panose="020F0502020204030204" pitchFamily="34" charset="0"/>
              </a:rPr>
              <a:t>T</a:t>
            </a:r>
            <a:r>
              <a:rPr lang="en-US" sz="3200" i="0" dirty="0">
                <a:solidFill>
                  <a:srgbClr val="012C52"/>
                </a:solidFill>
                <a:effectLst/>
                <a:cs typeface="Calibri" panose="020F0502020204030204" pitchFamily="34" charset="0"/>
              </a:rPr>
              <a:t>ennis and pickleball courts </a:t>
            </a:r>
          </a:p>
          <a:p>
            <a:pPr lvl="2">
              <a:spcAft>
                <a:spcPts val="3600"/>
              </a:spcAft>
            </a:pPr>
            <a:r>
              <a:rPr lang="en-US" sz="3200" i="0" dirty="0">
                <a:solidFill>
                  <a:srgbClr val="012C52"/>
                </a:solidFill>
                <a:effectLst/>
                <a:cs typeface="Calibri" panose="020F0502020204030204" pitchFamily="34" charset="0"/>
              </a:rPr>
              <a:t>Fitness      facilities </a:t>
            </a:r>
          </a:p>
          <a:p>
            <a:pPr lvl="2">
              <a:spcAft>
                <a:spcPts val="3600"/>
              </a:spcAft>
            </a:pPr>
            <a:r>
              <a:rPr lang="en-US" sz="3200" dirty="0">
                <a:solidFill>
                  <a:srgbClr val="012C52"/>
                </a:solidFill>
                <a:cs typeface="Calibri" panose="020F0502020204030204" pitchFamily="34" charset="0"/>
              </a:rPr>
              <a:t>C</a:t>
            </a:r>
            <a:r>
              <a:rPr lang="en-US" sz="3200" i="0" dirty="0">
                <a:solidFill>
                  <a:srgbClr val="012C52"/>
                </a:solidFill>
                <a:effectLst/>
                <a:cs typeface="Calibri" panose="020F0502020204030204" pitchFamily="34" charset="0"/>
              </a:rPr>
              <a:t>ommunity pool</a:t>
            </a:r>
          </a:p>
          <a:p>
            <a:pPr lvl="2">
              <a:spcAft>
                <a:spcPts val="3600"/>
              </a:spcAft>
            </a:pPr>
            <a:r>
              <a:rPr lang="en-US" sz="3200" dirty="0">
                <a:solidFill>
                  <a:srgbClr val="012C52"/>
                </a:solidFill>
                <a:cs typeface="Calibri" panose="020F0502020204030204" pitchFamily="34" charset="0"/>
              </a:rPr>
              <a:t>I</a:t>
            </a:r>
            <a:r>
              <a:rPr lang="en-US" sz="3200" i="0" dirty="0">
                <a:solidFill>
                  <a:srgbClr val="012C52"/>
                </a:solidFill>
                <a:effectLst/>
                <a:cs typeface="Calibri" panose="020F0502020204030204" pitchFamily="34" charset="0"/>
              </a:rPr>
              <a:t>nterior spaces for meetings, classes, and social events</a:t>
            </a:r>
            <a:endParaRPr lang="en-US" sz="3200" dirty="0">
              <a:solidFill>
                <a:srgbClr val="012C52"/>
              </a:solidFill>
              <a:cs typeface="Calibri" panose="020F0502020204030204" pitchFamily="34" charset="0"/>
            </a:endParaRPr>
          </a:p>
        </p:txBody>
      </p:sp>
      <p:pic>
        <p:nvPicPr>
          <p:cNvPr id="10" name="Picture Placeholder 29" descr="A group of people sitting at a table&#10;&#10;Description automatically generated with low confidence">
            <a:extLst>
              <a:ext uri="{FF2B5EF4-FFF2-40B4-BE49-F238E27FC236}">
                <a16:creationId xmlns:a16="http://schemas.microsoft.com/office/drawing/2014/main" id="{2D345CD6-77CB-B4D2-6905-CD8097B7A7C0}"/>
              </a:ext>
            </a:extLst>
          </p:cNvPr>
          <p:cNvPicPr>
            <a:picLocks noGrp="1" noChangeAspect="1"/>
          </p:cNvPicPr>
          <p:nvPr>
            <p:ph type="pic" sz="quarter" idx="19"/>
          </p:nvPr>
        </p:nvPicPr>
        <p:blipFill>
          <a:blip r:embed="rId4">
            <a:extLst>
              <a:ext uri="{28A0092B-C50C-407E-A947-70E740481C1C}">
                <a14:useLocalDpi xmlns:a14="http://schemas.microsoft.com/office/drawing/2010/main" val="0"/>
              </a:ext>
            </a:extLst>
          </a:blip>
          <a:srcRect t="207" b="207"/>
          <a:stretch>
            <a:fillRect/>
          </a:stretch>
        </p:blipFill>
        <p:spPr>
          <a:xfrm>
            <a:off x="10288587" y="5058028"/>
            <a:ext cx="8133555" cy="5230559"/>
          </a:xfrm>
        </p:spPr>
      </p:pic>
      <p:pic>
        <p:nvPicPr>
          <p:cNvPr id="4" name="Graphic 3" descr="Tricycle with solid fill">
            <a:extLst>
              <a:ext uri="{FF2B5EF4-FFF2-40B4-BE49-F238E27FC236}">
                <a16:creationId xmlns:a16="http://schemas.microsoft.com/office/drawing/2014/main" id="{D475EF80-BFEF-5679-228E-2C5151B7B58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54620" y="4933097"/>
            <a:ext cx="914400" cy="914400"/>
          </a:xfrm>
          <a:prstGeom prst="rect">
            <a:avLst/>
          </a:prstGeom>
        </p:spPr>
      </p:pic>
      <p:pic>
        <p:nvPicPr>
          <p:cNvPr id="6" name="Graphic 5">
            <a:extLst>
              <a:ext uri="{FF2B5EF4-FFF2-40B4-BE49-F238E27FC236}">
                <a16:creationId xmlns:a16="http://schemas.microsoft.com/office/drawing/2014/main" id="{2EB5C33A-6A0B-8970-8D42-EC4F610BAEC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11871" y="6275047"/>
            <a:ext cx="643727" cy="643727"/>
          </a:xfrm>
          <a:prstGeom prst="rect">
            <a:avLst/>
          </a:prstGeom>
        </p:spPr>
      </p:pic>
      <p:pic>
        <p:nvPicPr>
          <p:cNvPr id="9" name="Graphic 8">
            <a:extLst>
              <a:ext uri="{FF2B5EF4-FFF2-40B4-BE49-F238E27FC236}">
                <a16:creationId xmlns:a16="http://schemas.microsoft.com/office/drawing/2014/main" id="{66F531EC-BA20-F250-8038-90E5B955493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54328" y="5010891"/>
            <a:ext cx="758813" cy="758813"/>
          </a:xfrm>
          <a:prstGeom prst="rect">
            <a:avLst/>
          </a:prstGeom>
        </p:spPr>
      </p:pic>
      <p:pic>
        <p:nvPicPr>
          <p:cNvPr id="12" name="Graphic 11">
            <a:extLst>
              <a:ext uri="{FF2B5EF4-FFF2-40B4-BE49-F238E27FC236}">
                <a16:creationId xmlns:a16="http://schemas.microsoft.com/office/drawing/2014/main" id="{96D7E768-53AE-543B-C342-35F9C90B484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72272" y="7914009"/>
            <a:ext cx="679097" cy="679097"/>
          </a:xfrm>
          <a:prstGeom prst="rect">
            <a:avLst/>
          </a:prstGeom>
        </p:spPr>
      </p:pic>
      <p:pic>
        <p:nvPicPr>
          <p:cNvPr id="14" name="Graphic 13">
            <a:extLst>
              <a:ext uri="{FF2B5EF4-FFF2-40B4-BE49-F238E27FC236}">
                <a16:creationId xmlns:a16="http://schemas.microsoft.com/office/drawing/2014/main" id="{E0D5F2BD-56EA-5728-D458-FF4134A06CE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683099" y="7704726"/>
            <a:ext cx="701271" cy="701271"/>
          </a:xfrm>
          <a:prstGeom prst="rect">
            <a:avLst/>
          </a:prstGeom>
        </p:spPr>
      </p:pic>
      <p:pic>
        <p:nvPicPr>
          <p:cNvPr id="16" name="Graphic 15">
            <a:extLst>
              <a:ext uri="{FF2B5EF4-FFF2-40B4-BE49-F238E27FC236}">
                <a16:creationId xmlns:a16="http://schemas.microsoft.com/office/drawing/2014/main" id="{6427B369-13BD-28BD-1B7B-E749C41C86E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232414" y="6448935"/>
            <a:ext cx="758813" cy="758813"/>
          </a:xfrm>
          <a:prstGeom prst="rect">
            <a:avLst/>
          </a:prstGeom>
        </p:spPr>
      </p:pic>
    </p:spTree>
    <p:extLst>
      <p:ext uri="{BB962C8B-B14F-4D97-AF65-F5344CB8AC3E}">
        <p14:creationId xmlns:p14="http://schemas.microsoft.com/office/powerpoint/2010/main" val="1626417330"/>
      </p:ext>
    </p:extLst>
  </p:cSld>
  <p:clrMapOvr>
    <a:masterClrMapping/>
  </p:clrMapOvr>
</p:sld>
</file>

<file path=ppt/theme/theme1.xml><?xml version="1.0" encoding="utf-8"?>
<a:theme xmlns:a="http://schemas.openxmlformats.org/drawingml/2006/main" name="Office Theme">
  <a:themeElements>
    <a:clrScheme name="Creative Pitch 11">
      <a:dk1>
        <a:sysClr val="windowText" lastClr="000000"/>
      </a:dk1>
      <a:lt1>
        <a:srgbClr val="3F3F3F"/>
      </a:lt1>
      <a:dk2>
        <a:srgbClr val="08090A"/>
      </a:dk2>
      <a:lt2>
        <a:srgbClr val="FFFFFF"/>
      </a:lt2>
      <a:accent1>
        <a:srgbClr val="1C2024"/>
      </a:accent1>
      <a:accent2>
        <a:srgbClr val="E8E8E8"/>
      </a:accent2>
      <a:accent3>
        <a:srgbClr val="BBC0C3"/>
      </a:accent3>
      <a:accent4>
        <a:srgbClr val="FFC600"/>
      </a:accent4>
      <a:accent5>
        <a:srgbClr val="6B7278"/>
      </a:accent5>
      <a:accent6>
        <a:srgbClr val="333A42"/>
      </a:accent6>
      <a:hlink>
        <a:srgbClr val="FFFFFF"/>
      </a:hlink>
      <a:folHlink>
        <a:srgbClr val="FFFFFF"/>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32B36"/>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41559</TotalTime>
  <Words>728</Words>
  <Application>Microsoft Macintosh PowerPoint</Application>
  <PresentationFormat>Custom</PresentationFormat>
  <Paragraphs>106</Paragraphs>
  <Slides>15</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Arial Black</vt:lpstr>
      <vt:lpstr>Calibri</vt:lpstr>
      <vt:lpstr>Calibri Light</vt:lpstr>
      <vt:lpstr>Helvetica Neue</vt:lpstr>
      <vt:lpstr>Lato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44</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Beatrice Eslamboly</cp:lastModifiedBy>
  <cp:revision>2539</cp:revision>
  <cp:lastPrinted>2023-02-28T00:21:37Z</cp:lastPrinted>
  <dcterms:created xsi:type="dcterms:W3CDTF">2015-02-25T15:20:40Z</dcterms:created>
  <dcterms:modified xsi:type="dcterms:W3CDTF">2023-05-09T22:50:25Z</dcterms:modified>
</cp:coreProperties>
</file>